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8" r:id="rId3"/>
    <p:sldId id="261" r:id="rId4"/>
    <p:sldId id="269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9DE31F-8BE5-4AA4-8908-55BE6F85667B}" v="17911" dt="2020-11-10T19:00:45.985"/>
    <p1510:client id="{3CAD5F39-73E0-4BBA-9FB9-C5BCAE60B9B9}" v="2348" dt="2020-11-05T11:24:05.391"/>
    <p1510:client id="{4ECAA74B-ECD3-44F0-8D0B-5EE1A06B94EB}" v="1841" dt="2020-11-05T08:48:07.760"/>
    <p1510:client id="{5263CE07-11B2-4603-82C5-0BADCEBEF1F7}" v="1483" dt="2020-11-09T05:47:56.059"/>
    <p1510:client id="{6BF2FE94-1CFF-45B8-9463-DD8690BB70A8}" v="3966" dt="2020-11-08T15:03:01.953"/>
    <p1510:client id="{812F79D3-7959-424D-8CD6-9DA8F70B5780}" v="8" dt="2020-11-13T22:44:40.379"/>
    <p1510:client id="{8137B9F8-2B37-464C-9852-30F8CB8636B8}" v="2" dt="2020-11-13T22:42:41.243"/>
    <p1510:client id="{A93B74BE-04C6-4574-BE41-2BE9D044C15F}" v="1548" dt="2020-11-05T07:34:24.8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bhajit Sahu" userId="4f120548575355b2" providerId="Windows Live" clId="Web-{812F79D3-7959-424D-8CD6-9DA8F70B5780}"/>
    <pc:docChg chg="delSld">
      <pc:chgData name="Subhajit Sahu" userId="4f120548575355b2" providerId="Windows Live" clId="Web-{812F79D3-7959-424D-8CD6-9DA8F70B5780}" dt="2020-11-13T22:44:40.379" v="7"/>
      <pc:docMkLst>
        <pc:docMk/>
      </pc:docMkLst>
      <pc:sldChg chg="del">
        <pc:chgData name="Subhajit Sahu" userId="4f120548575355b2" providerId="Windows Live" clId="Web-{812F79D3-7959-424D-8CD6-9DA8F70B5780}" dt="2020-11-13T22:44:40.379" v="7"/>
        <pc:sldMkLst>
          <pc:docMk/>
          <pc:sldMk cId="1705023135" sldId="257"/>
        </pc:sldMkLst>
      </pc:sldChg>
      <pc:sldChg chg="del">
        <pc:chgData name="Subhajit Sahu" userId="4f120548575355b2" providerId="Windows Live" clId="Web-{812F79D3-7959-424D-8CD6-9DA8F70B5780}" dt="2020-11-13T22:44:40.363" v="5"/>
        <pc:sldMkLst>
          <pc:docMk/>
          <pc:sldMk cId="942283067" sldId="260"/>
        </pc:sldMkLst>
      </pc:sldChg>
      <pc:sldChg chg="del">
        <pc:chgData name="Subhajit Sahu" userId="4f120548575355b2" providerId="Windows Live" clId="Web-{812F79D3-7959-424D-8CD6-9DA8F70B5780}" dt="2020-11-13T22:44:40.363" v="6"/>
        <pc:sldMkLst>
          <pc:docMk/>
          <pc:sldMk cId="687114553" sldId="262"/>
        </pc:sldMkLst>
      </pc:sldChg>
      <pc:sldChg chg="del">
        <pc:chgData name="Subhajit Sahu" userId="4f120548575355b2" providerId="Windows Live" clId="Web-{812F79D3-7959-424D-8CD6-9DA8F70B5780}" dt="2020-11-13T22:44:40.363" v="3"/>
        <pc:sldMkLst>
          <pc:docMk/>
          <pc:sldMk cId="252426610" sldId="263"/>
        </pc:sldMkLst>
      </pc:sldChg>
      <pc:sldChg chg="del">
        <pc:chgData name="Subhajit Sahu" userId="4f120548575355b2" providerId="Windows Live" clId="Web-{812F79D3-7959-424D-8CD6-9DA8F70B5780}" dt="2020-11-13T22:44:40.363" v="2"/>
        <pc:sldMkLst>
          <pc:docMk/>
          <pc:sldMk cId="1463025568" sldId="264"/>
        </pc:sldMkLst>
      </pc:sldChg>
      <pc:sldChg chg="del">
        <pc:chgData name="Subhajit Sahu" userId="4f120548575355b2" providerId="Windows Live" clId="Web-{812F79D3-7959-424D-8CD6-9DA8F70B5780}" dt="2020-11-13T22:44:40.363" v="1"/>
        <pc:sldMkLst>
          <pc:docMk/>
          <pc:sldMk cId="781814637" sldId="265"/>
        </pc:sldMkLst>
      </pc:sldChg>
      <pc:sldChg chg="del">
        <pc:chgData name="Subhajit Sahu" userId="4f120548575355b2" providerId="Windows Live" clId="Web-{812F79D3-7959-424D-8CD6-9DA8F70B5780}" dt="2020-11-13T22:44:40.363" v="4"/>
        <pc:sldMkLst>
          <pc:docMk/>
          <pc:sldMk cId="1118424108" sldId="266"/>
        </pc:sldMkLst>
      </pc:sldChg>
      <pc:sldChg chg="del">
        <pc:chgData name="Subhajit Sahu" userId="4f120548575355b2" providerId="Windows Live" clId="Web-{812F79D3-7959-424D-8CD6-9DA8F70B5780}" dt="2020-11-13T22:44:40.363" v="0"/>
        <pc:sldMkLst>
          <pc:docMk/>
          <pc:sldMk cId="915301466" sldId="27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737265E-61B5-45E5-9EB9-AAA2AD2D5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" y="583846"/>
            <a:ext cx="12189731" cy="567778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80D08-89ED-4725-A8E8-156B2EBF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cs typeface="Calibri Light"/>
              </a:rPr>
              <a:t>WHO Headquarters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D23C29-D9F9-49C2-9D1F-1ED428D2982F}"/>
              </a:ext>
            </a:extLst>
          </p:cNvPr>
          <p:cNvSpPr/>
          <p:nvPr/>
        </p:nvSpPr>
        <p:spPr>
          <a:xfrm>
            <a:off x="9886245" y="2167466"/>
            <a:ext cx="2229555" cy="225777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11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24553-0F53-4EF7-952F-2501BEC0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cs typeface="Calibri Light"/>
              </a:rPr>
              <a:t>Indian Council of Medical Research (ICMR)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00E9C-01C2-4537-9CFC-9F21E1E9B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654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cs typeface="Calibri"/>
              </a:rPr>
              <a:t>ICMR is the apex body in India for formulation, coordination &amp; promotion of </a:t>
            </a:r>
            <a:r>
              <a:rPr lang="en-US" sz="1600" b="1">
                <a:cs typeface="Calibri"/>
              </a:rPr>
              <a:t>biomedical research</a:t>
            </a:r>
            <a:r>
              <a:rPr lang="en-US" sz="1600">
                <a:cs typeface="Calibri"/>
              </a:rPr>
              <a:t>.</a:t>
            </a:r>
            <a:endParaRPr lang="en-US" sz="1600" dirty="0">
              <a:cs typeface="Calibri"/>
            </a:endParaRPr>
          </a:p>
          <a:p>
            <a:r>
              <a:rPr lang="en-US" sz="1600">
                <a:cs typeface="Calibri"/>
              </a:rPr>
              <a:t>ICMR is one of the oldest &amp; largest in the world.</a:t>
            </a:r>
            <a:endParaRPr lang="en-US" sz="1600" dirty="0">
              <a:cs typeface="Calibri"/>
            </a:endParaRPr>
          </a:p>
          <a:p>
            <a:r>
              <a:rPr lang="en-US" sz="1600">
                <a:cs typeface="Calibri"/>
              </a:rPr>
              <a:t>It researches on control &amp; management of communicable</a:t>
            </a:r>
            <a:r>
              <a:rPr lang="en-US" sz="1600" dirty="0">
                <a:cs typeface="Calibri"/>
              </a:rPr>
              <a:t> </a:t>
            </a:r>
            <a:r>
              <a:rPr lang="en-US" sz="1600">
                <a:cs typeface="Calibri"/>
              </a:rPr>
              <a:t>diseases, fertility control, maternal &amp; child health, control of nutritional disorders, alternative strategies for health care, containment of environmental &amp; occupational health problems, research on major non-communicable</a:t>
            </a:r>
            <a:r>
              <a:rPr lang="en-US" sz="1600" dirty="0">
                <a:cs typeface="Calibri"/>
              </a:rPr>
              <a:t> </a:t>
            </a:r>
            <a:r>
              <a:rPr lang="en-US" sz="1600">
                <a:cs typeface="Calibri"/>
              </a:rPr>
              <a:t>diseases, mental health research &amp; drug research.</a:t>
            </a:r>
            <a:endParaRPr lang="en-US" sz="1600" dirty="0">
              <a:cs typeface="Calibri"/>
            </a:endParaRPr>
          </a:p>
          <a:p>
            <a:r>
              <a:rPr lang="en-US" sz="1600">
                <a:cs typeface="Calibri"/>
              </a:rPr>
              <a:t>It established </a:t>
            </a:r>
            <a:r>
              <a:rPr lang="en-US" sz="1600" b="1">
                <a:cs typeface="Calibri"/>
              </a:rPr>
              <a:t>Clinical Trials Registry India</a:t>
            </a:r>
            <a:r>
              <a:rPr lang="en-US" sz="1600">
                <a:cs typeface="Calibri"/>
              </a:rPr>
              <a:t> (CTRI, 2007).</a:t>
            </a:r>
            <a:endParaRPr lang="en-US" sz="1600" dirty="0">
              <a:cs typeface="Calibri"/>
            </a:endParaRPr>
          </a:p>
          <a:p>
            <a:r>
              <a:rPr lang="en-US" sz="1600">
                <a:cs typeface="Calibri"/>
              </a:rPr>
              <a:t>ICMR promotes </a:t>
            </a:r>
            <a:r>
              <a:rPr lang="en-US" sz="1600" b="1">
                <a:cs typeface="Calibri"/>
              </a:rPr>
              <a:t>extramural</a:t>
            </a:r>
            <a:r>
              <a:rPr lang="en-US" sz="1600">
                <a:cs typeface="Calibri"/>
              </a:rPr>
              <a:t> &amp; </a:t>
            </a:r>
            <a:r>
              <a:rPr lang="en-US" sz="1600" b="1">
                <a:cs typeface="Calibri"/>
              </a:rPr>
              <a:t>intramural</a:t>
            </a:r>
            <a:r>
              <a:rPr lang="en-US" sz="1600" dirty="0">
                <a:cs typeface="Calibri"/>
              </a:rPr>
              <a:t> </a:t>
            </a:r>
            <a:r>
              <a:rPr lang="en-US" sz="1600">
                <a:cs typeface="Calibri"/>
              </a:rPr>
              <a:t>research.</a:t>
            </a:r>
            <a:endParaRPr lang="en-US" sz="1600" dirty="0">
              <a:cs typeface="Calibri"/>
            </a:endParaRPr>
          </a:p>
          <a:p>
            <a:r>
              <a:rPr lang="en-US" sz="1600">
                <a:cs typeface="Calibri"/>
              </a:rPr>
              <a:t>It has </a:t>
            </a:r>
            <a:r>
              <a:rPr lang="en-US" sz="1600" b="1">
                <a:cs typeface="Calibri"/>
              </a:rPr>
              <a:t>105</a:t>
            </a:r>
            <a:r>
              <a:rPr lang="en-US" sz="1600">
                <a:cs typeface="Calibri"/>
              </a:rPr>
              <a:t> Viral Research &amp; Diagnostic Laboratories </a:t>
            </a:r>
            <a:r>
              <a:rPr lang="en-US" sz="1400">
                <a:cs typeface="Calibri"/>
              </a:rPr>
              <a:t>(VRDL)</a:t>
            </a:r>
            <a:r>
              <a:rPr lang="en-US" sz="1600" dirty="0">
                <a:cs typeface="Calibri"/>
              </a:rPr>
              <a:t>.</a:t>
            </a:r>
            <a:endParaRPr lang="en-US"/>
          </a:p>
          <a:p>
            <a:r>
              <a:rPr lang="en-US" sz="1600">
                <a:cs typeface="Calibri"/>
              </a:rPr>
              <a:t>ICMR has </a:t>
            </a:r>
            <a:r>
              <a:rPr lang="en-US" sz="1600" b="1">
                <a:cs typeface="Calibri"/>
              </a:rPr>
              <a:t>26 research institutes</a:t>
            </a:r>
            <a:r>
              <a:rPr lang="en-US" sz="1600">
                <a:cs typeface="Calibri"/>
              </a:rPr>
              <a:t> for specific research.</a:t>
            </a:r>
            <a:endParaRPr lang="en-US" sz="1600" dirty="0">
              <a:cs typeface="Calibri"/>
            </a:endParaRPr>
          </a:p>
          <a:p>
            <a:r>
              <a:rPr lang="en-US" sz="1600">
                <a:ea typeface="+mn-lt"/>
                <a:cs typeface="+mn-lt"/>
              </a:rPr>
              <a:t>It publishes </a:t>
            </a:r>
            <a:r>
              <a:rPr lang="en-US" sz="1600" b="1">
                <a:ea typeface="+mn-lt"/>
                <a:cs typeface="+mn-lt"/>
              </a:rPr>
              <a:t>Indian Journal of Medical Research</a:t>
            </a:r>
            <a:r>
              <a:rPr lang="en-US" sz="1600">
                <a:ea typeface="+mn-lt"/>
                <a:cs typeface="+mn-lt"/>
              </a:rPr>
              <a:t> monthly.</a:t>
            </a:r>
          </a:p>
          <a:p>
            <a:endParaRPr lang="en-US" sz="1600" dirty="0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411A4-BCBB-4B11-9AEE-7B202B2FF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286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>
                <a:cs typeface="Calibri"/>
              </a:rPr>
              <a:t>NI of Nutrition (NIN, 1918, Hyderabad).</a:t>
            </a:r>
            <a:endParaRPr lang="en-US" sz="1400" dirty="0">
              <a:cs typeface="Calibri"/>
            </a:endParaRPr>
          </a:p>
          <a:p>
            <a:r>
              <a:rPr lang="en-US" sz="1400">
                <a:highlight>
                  <a:srgbClr val="FFFF00"/>
                </a:highlight>
                <a:ea typeface="+mn-lt"/>
                <a:cs typeface="+mn-lt"/>
              </a:rPr>
              <a:t>NI of Virology (NIV, 1952, Pune).</a:t>
            </a:r>
          </a:p>
          <a:p>
            <a:r>
              <a:rPr lang="en-US" sz="1400">
                <a:ea typeface="+mn-lt"/>
                <a:cs typeface="+mn-lt"/>
              </a:rPr>
              <a:t>NI for Research in Tuberculosis (NIRT, 1956, Chennai).</a:t>
            </a:r>
          </a:p>
          <a:p>
            <a:r>
              <a:rPr lang="en-US" sz="1400">
                <a:ea typeface="+mn-lt"/>
                <a:cs typeface="+mn-lt"/>
              </a:rPr>
              <a:t>Rajendra Memorial RI of Medical Sciences </a:t>
            </a:r>
            <a:r>
              <a:rPr lang="en-US" sz="1200">
                <a:ea typeface="+mn-lt"/>
                <a:cs typeface="+mn-lt"/>
              </a:rPr>
              <a:t>(RMRIMS, 1963, Patna)</a:t>
            </a:r>
            <a:r>
              <a:rPr lang="en-US" sz="1400">
                <a:ea typeface="+mn-lt"/>
                <a:cs typeface="+mn-lt"/>
              </a:rPr>
              <a:t>.</a:t>
            </a:r>
          </a:p>
          <a:p>
            <a:r>
              <a:rPr lang="en-US" sz="1400">
                <a:ea typeface="+mn-lt"/>
                <a:cs typeface="+mn-lt"/>
              </a:rPr>
              <a:t>NI of Research in Reproductive Health (NIRRH, 1970, Mumbai).</a:t>
            </a:r>
          </a:p>
          <a:p>
            <a:r>
              <a:rPr lang="en-US" sz="1400">
                <a:ea typeface="+mn-lt"/>
                <a:cs typeface="+mn-lt"/>
              </a:rPr>
              <a:t>NI of Malaria Research (NIMR, 1977, Delhi).</a:t>
            </a:r>
            <a:endParaRPr lang="en-US"/>
          </a:p>
          <a:p>
            <a:r>
              <a:rPr lang="en-US" sz="1400">
                <a:ea typeface="+mn-lt"/>
                <a:cs typeface="+mn-lt"/>
              </a:rPr>
              <a:t>N AIDS Research Institute (NARI, 1992, Pune).</a:t>
            </a:r>
          </a:p>
          <a:p>
            <a:r>
              <a:rPr lang="en-US" sz="1400">
                <a:highlight>
                  <a:srgbClr val="FFFF00"/>
                </a:highlight>
                <a:cs typeface="Calibri"/>
              </a:rPr>
              <a:t>NI of Epidemiology (NIE, 1999, Chennai).</a:t>
            </a:r>
          </a:p>
          <a:p>
            <a:r>
              <a:rPr lang="en-US" sz="1400">
                <a:ea typeface="+mn-lt"/>
                <a:cs typeface="+mn-lt"/>
              </a:rPr>
              <a:t>N Animal Resource Facility for Biomedical Research (2015, Hyd.).</a:t>
            </a:r>
          </a:p>
          <a:p>
            <a:r>
              <a:rPr lang="en-US" sz="1400">
                <a:highlight>
                  <a:srgbClr val="FFFF00"/>
                </a:highlight>
                <a:cs typeface="Calibri"/>
              </a:rPr>
              <a:t>Microbial Containment Complex (MCC, Pune).</a:t>
            </a:r>
          </a:p>
          <a:p>
            <a:r>
              <a:rPr lang="en-US" sz="1400">
                <a:highlight>
                  <a:srgbClr val="FFFF00"/>
                </a:highlight>
                <a:cs typeface="Calibri"/>
              </a:rPr>
              <a:t>NI of Medical Statistics (NIMS, Delhi).</a:t>
            </a:r>
          </a:p>
          <a:p>
            <a:r>
              <a:rPr lang="en-US" sz="1400">
                <a:highlight>
                  <a:srgbClr val="FFFF00"/>
                </a:highlight>
                <a:cs typeface="Calibri"/>
              </a:rPr>
              <a:t>NC for Disease Informatics &amp; Research (NCDIR, Bengaluru).</a:t>
            </a:r>
          </a:p>
          <a:p>
            <a:r>
              <a:rPr lang="en-US" sz="1400">
                <a:highlight>
                  <a:srgbClr val="FFFF00"/>
                </a:highlight>
                <a:cs typeface="Calibri"/>
              </a:rPr>
              <a:t>NI of</a:t>
            </a:r>
            <a:r>
              <a:rPr lang="en-US" sz="14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US" sz="1400">
                <a:highlight>
                  <a:srgbClr val="FFFF00"/>
                </a:highlight>
                <a:cs typeface="Calibri"/>
              </a:rPr>
              <a:t>Occupational Health (Ahmedabad).</a:t>
            </a:r>
            <a:endParaRPr lang="en-US" sz="1400" dirty="0">
              <a:highlight>
                <a:srgbClr val="FFFF00"/>
              </a:highlight>
              <a:cs typeface="Calibri"/>
            </a:endParaRPr>
          </a:p>
          <a:p>
            <a:r>
              <a:rPr lang="en-US" sz="1400">
                <a:highlight>
                  <a:srgbClr val="FFFF00"/>
                </a:highlight>
                <a:cs typeface="Calibri"/>
              </a:rPr>
              <a:t>ICMR Virus Unit (Kolkata).</a:t>
            </a:r>
          </a:p>
          <a:p>
            <a:r>
              <a:rPr lang="en-US" sz="1400">
                <a:cs typeface="Calibri"/>
              </a:rPr>
              <a:t>...</a:t>
            </a:r>
            <a:endParaRPr lang="en-US" sz="1400" dirty="0">
              <a:cs typeface="Calibri"/>
            </a:endParaRPr>
          </a:p>
          <a:p>
            <a:endParaRPr lang="en-US" sz="1400" dirty="0">
              <a:cs typeface="Calibri"/>
            </a:endParaRPr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6F579F3A-7304-4409-9660-D6F5528F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512" y="47607"/>
            <a:ext cx="3095977" cy="13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6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E00D7-7C80-4C72-88BF-1B138E56E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cs typeface="Calibri Light"/>
              </a:rPr>
              <a:t>All India Institute of Medical Sciences (AIIMS)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9E28-4EA8-4E21-A125-2FF68940AB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cs typeface="Calibri"/>
              </a:rPr>
              <a:t>AIIMS are a group of autonomous government </a:t>
            </a:r>
            <a:r>
              <a:rPr lang="en-US" sz="1600" b="1">
                <a:cs typeface="Calibri"/>
              </a:rPr>
              <a:t>public</a:t>
            </a:r>
            <a:r>
              <a:rPr lang="en-US" sz="1600" dirty="0">
                <a:cs typeface="Calibri"/>
              </a:rPr>
              <a:t> </a:t>
            </a:r>
            <a:r>
              <a:rPr lang="en-US" sz="1600">
                <a:cs typeface="Calibri"/>
              </a:rPr>
              <a:t>medical colleges of </a:t>
            </a:r>
            <a:r>
              <a:rPr lang="en-US" sz="1600" b="1">
                <a:cs typeface="Calibri"/>
              </a:rPr>
              <a:t>higher education</a:t>
            </a:r>
            <a:r>
              <a:rPr lang="en-US" sz="1600">
                <a:cs typeface="Calibri"/>
              </a:rPr>
              <a:t> (1956)</a:t>
            </a:r>
            <a:r>
              <a:rPr lang="en-US" sz="1600" dirty="0">
                <a:cs typeface="Calibri"/>
              </a:rPr>
              <a:t>.</a:t>
            </a:r>
            <a:endParaRPr lang="en-US" sz="1400" dirty="0">
              <a:cs typeface="Calibri"/>
            </a:endParaRPr>
          </a:p>
          <a:p>
            <a:r>
              <a:rPr lang="en-US" sz="1600" b="1">
                <a:cs typeface="Calibri"/>
              </a:rPr>
              <a:t>15</a:t>
            </a:r>
            <a:r>
              <a:rPr lang="en-US" sz="1600">
                <a:cs typeface="Calibri"/>
              </a:rPr>
              <a:t> operating, </a:t>
            </a:r>
            <a:r>
              <a:rPr lang="en-US" sz="1600" b="1">
                <a:cs typeface="Calibri"/>
              </a:rPr>
              <a:t>8</a:t>
            </a:r>
            <a:r>
              <a:rPr lang="en-US" sz="1600">
                <a:cs typeface="Calibri"/>
              </a:rPr>
              <a:t> expected to become operational (2025).</a:t>
            </a:r>
          </a:p>
          <a:p>
            <a:endParaRPr lang="en-US" sz="1600" dirty="0">
              <a:cs typeface="Calibri"/>
            </a:endParaRPr>
          </a:p>
          <a:p>
            <a:r>
              <a:rPr lang="en-US" sz="1600">
                <a:cs typeface="Calibri"/>
              </a:rPr>
              <a:t>8 AIIMS under</a:t>
            </a:r>
            <a:r>
              <a:rPr lang="en-US" sz="1600" dirty="0">
                <a:cs typeface="Calibri"/>
              </a:rPr>
              <a:t> </a:t>
            </a:r>
            <a:r>
              <a:rPr lang="en-US" sz="1600">
                <a:cs typeface="Calibri"/>
              </a:rPr>
              <a:t>development in phases.</a:t>
            </a:r>
            <a:endParaRPr lang="en-US" sz="1600" dirty="0">
              <a:cs typeface="Calibri"/>
            </a:endParaRPr>
          </a:p>
          <a:p>
            <a:r>
              <a:rPr lang="en-US" sz="1400">
                <a:cs typeface="Calibri"/>
              </a:rPr>
              <a:t>AIIMS Madurai (P5).</a:t>
            </a:r>
            <a:endParaRPr lang="en-US">
              <a:cs typeface="Calibri"/>
            </a:endParaRPr>
          </a:p>
          <a:p>
            <a:r>
              <a:rPr lang="en-US" sz="1400">
                <a:cs typeface="Calibri"/>
              </a:rPr>
              <a:t>AIIMS Darbhanga (P5).</a:t>
            </a:r>
          </a:p>
          <a:p>
            <a:r>
              <a:rPr lang="en-US" sz="1400">
                <a:cs typeface="Calibri"/>
              </a:rPr>
              <a:t>AIIMS Assam (P5).</a:t>
            </a:r>
          </a:p>
          <a:p>
            <a:r>
              <a:rPr lang="en-US" sz="1400">
                <a:cs typeface="Calibri"/>
              </a:rPr>
              <a:t>AIIMS Bilaspur (P5).</a:t>
            </a:r>
          </a:p>
          <a:p>
            <a:r>
              <a:rPr lang="en-US" sz="1400">
                <a:cs typeface="Calibri"/>
              </a:rPr>
              <a:t>AIIMS Jammu (P5).</a:t>
            </a:r>
          </a:p>
          <a:p>
            <a:r>
              <a:rPr lang="en-US" sz="1400">
                <a:cs typeface="Calibri"/>
              </a:rPr>
              <a:t>AIIMS Kashmir (P5).</a:t>
            </a:r>
          </a:p>
          <a:p>
            <a:r>
              <a:rPr lang="en-US" sz="1400">
                <a:cs typeface="Calibri"/>
              </a:rPr>
              <a:t>AIIMS Gujrat (P6).</a:t>
            </a:r>
          </a:p>
          <a:p>
            <a:r>
              <a:rPr lang="en-US" sz="1400">
                <a:cs typeface="Calibri"/>
              </a:rPr>
              <a:t>AIIMS Haryana (P8).</a:t>
            </a:r>
            <a:endParaRPr lang="en-US" sz="1400" dirty="0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B09DB-660A-4B2B-8911-3574A56BE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286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>
                <a:cs typeface="Calibri"/>
              </a:rPr>
              <a:t>AIIMS New Delhi (1956).</a:t>
            </a:r>
          </a:p>
          <a:p>
            <a:r>
              <a:rPr lang="en-US" sz="1400">
                <a:cs typeface="Calibri"/>
              </a:rPr>
              <a:t>AIIMS Bhopal (2012).</a:t>
            </a:r>
          </a:p>
          <a:p>
            <a:r>
              <a:rPr lang="en-US" sz="1400">
                <a:highlight>
                  <a:srgbClr val="FFFF00"/>
                </a:highlight>
                <a:cs typeface="Calibri"/>
              </a:rPr>
              <a:t>AIIMS Bhubaneswar (2012).</a:t>
            </a:r>
          </a:p>
          <a:p>
            <a:r>
              <a:rPr lang="en-US" sz="1400">
                <a:cs typeface="Calibri"/>
              </a:rPr>
              <a:t>AIIMS Jodhpur (2012).</a:t>
            </a:r>
          </a:p>
          <a:p>
            <a:r>
              <a:rPr lang="en-US" sz="1400">
                <a:cs typeface="Calibri"/>
              </a:rPr>
              <a:t>AIIMS Patna (2012).</a:t>
            </a:r>
          </a:p>
          <a:p>
            <a:r>
              <a:rPr lang="en-US" sz="1400">
                <a:cs typeface="Calibri"/>
              </a:rPr>
              <a:t>AIIMS Raipur (2012).</a:t>
            </a:r>
          </a:p>
          <a:p>
            <a:r>
              <a:rPr lang="en-US" sz="1400">
                <a:cs typeface="Calibri"/>
              </a:rPr>
              <a:t>AIIMS Rishikesh (2012).</a:t>
            </a:r>
          </a:p>
          <a:p>
            <a:r>
              <a:rPr lang="en-US" sz="1400">
                <a:cs typeface="Calibri"/>
              </a:rPr>
              <a:t>AIIMS Raebareli (2019).</a:t>
            </a:r>
          </a:p>
          <a:p>
            <a:r>
              <a:rPr lang="en-US" sz="1400">
                <a:cs typeface="Calibri"/>
              </a:rPr>
              <a:t>AIIMS Mangalagiri (2018).</a:t>
            </a:r>
          </a:p>
          <a:p>
            <a:r>
              <a:rPr lang="en-US" sz="1400">
                <a:cs typeface="Calibri"/>
              </a:rPr>
              <a:t>AIIMS Nagpur (2018).</a:t>
            </a:r>
          </a:p>
          <a:p>
            <a:r>
              <a:rPr lang="en-US" sz="1400">
                <a:cs typeface="Calibri"/>
              </a:rPr>
              <a:t>AIIMS Gorakhpur (2019).</a:t>
            </a:r>
          </a:p>
          <a:p>
            <a:r>
              <a:rPr lang="en-US" sz="1400">
                <a:cs typeface="Calibri"/>
              </a:rPr>
              <a:t>AIIMS Bathinda (2019).</a:t>
            </a:r>
          </a:p>
          <a:p>
            <a:r>
              <a:rPr lang="en-US" sz="1400">
                <a:highlight>
                  <a:srgbClr val="FFFF00"/>
                </a:highlight>
                <a:cs typeface="Calibri"/>
              </a:rPr>
              <a:t>AIIMS Bibinagar (2019).</a:t>
            </a:r>
          </a:p>
          <a:p>
            <a:r>
              <a:rPr lang="en-US" sz="1400">
                <a:cs typeface="Calibri"/>
              </a:rPr>
              <a:t>AIIMS Kalyani (2019).</a:t>
            </a:r>
            <a:endParaRPr lang="en-US" sz="1400" dirty="0">
              <a:cs typeface="Calibri"/>
            </a:endParaRPr>
          </a:p>
          <a:p>
            <a:r>
              <a:rPr lang="en-US" sz="1400">
                <a:cs typeface="Calibri"/>
              </a:rPr>
              <a:t>AIIMS Deoghar (2019</a:t>
            </a:r>
            <a:r>
              <a:rPr lang="en-US" sz="1400" dirty="0">
                <a:cs typeface="Calibri"/>
              </a:rPr>
              <a:t>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44DBB-C114-4896-9A9B-E52F5C77087A}"/>
              </a:ext>
            </a:extLst>
          </p:cNvPr>
          <p:cNvSpPr txBox="1"/>
          <p:nvPr/>
        </p:nvSpPr>
        <p:spPr>
          <a:xfrm>
            <a:off x="9169399" y="5839178"/>
            <a:ext cx="302542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cs typeface="Calibri"/>
              </a:rPr>
              <a:t>Medical Associations</a:t>
            </a:r>
            <a:r>
              <a:rPr lang="en-US" sz="1200">
                <a:cs typeface="Calibri"/>
              </a:rPr>
              <a:t>:</a:t>
            </a:r>
            <a:endParaRPr lang="en-US" sz="1200" dirty="0"/>
          </a:p>
          <a:p>
            <a:r>
              <a:rPr lang="en-US" sz="1200"/>
              <a:t>Indian Medical Association (1928)</a:t>
            </a:r>
            <a:endParaRPr lang="en-US"/>
          </a:p>
          <a:p>
            <a:r>
              <a:rPr lang="en-US" sz="1200">
                <a:cs typeface="Calibri"/>
              </a:rPr>
              <a:t>Indian Orthopaedic Association (1955).</a:t>
            </a:r>
            <a:endParaRPr lang="en-US" sz="1200" dirty="0">
              <a:cs typeface="Calibri"/>
            </a:endParaRPr>
          </a:p>
          <a:p>
            <a:r>
              <a:rPr lang="en-US" sz="1200">
                <a:cs typeface="Calibri"/>
              </a:rPr>
              <a:t>Indian Academy of Pediatrics (1963)</a:t>
            </a:r>
            <a:endParaRPr lang="en-US" sz="1200" dirty="0">
              <a:cs typeface="Calibri"/>
            </a:endParaRPr>
          </a:p>
          <a:p>
            <a:r>
              <a:rPr lang="en-US" sz="1200">
                <a:cs typeface="Calibri"/>
              </a:rPr>
              <a:t>Academy of Family Physicians of India (2010)</a:t>
            </a:r>
            <a:endParaRPr lang="en-US" sz="1200" dirty="0">
              <a:cs typeface="Calibri"/>
            </a:endParaRPr>
          </a:p>
        </p:txBody>
      </p:sp>
      <p:pic>
        <p:nvPicPr>
          <p:cNvPr id="7" name="Picture 7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66F468E9-535E-475E-9945-34BAA0723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289" y="4586"/>
            <a:ext cx="2912533" cy="1684161"/>
          </a:xfrm>
          <a:prstGeom prst="rect">
            <a:avLst/>
          </a:prstGeom>
        </p:spPr>
      </p:pic>
      <p:pic>
        <p:nvPicPr>
          <p:cNvPr id="8" name="Picture 8" descr="A large building with a grassy field&#10;&#10;Description automatically generated">
            <a:extLst>
              <a:ext uri="{FF2B5EF4-FFF2-40B4-BE49-F238E27FC236}">
                <a16:creationId xmlns:a16="http://schemas.microsoft.com/office/drawing/2014/main" id="{DDB67369-68FC-4284-AA91-85FEF2627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289" y="1698169"/>
            <a:ext cx="2912533" cy="1725996"/>
          </a:xfrm>
          <a:prstGeom prst="rect">
            <a:avLst/>
          </a:prstGeom>
        </p:spPr>
      </p:pic>
      <p:pic>
        <p:nvPicPr>
          <p:cNvPr id="9" name="Picture 9" descr="A sign above a store&#10;&#10;Description automatically generated">
            <a:extLst>
              <a:ext uri="{FF2B5EF4-FFF2-40B4-BE49-F238E27FC236}">
                <a16:creationId xmlns:a16="http://schemas.microsoft.com/office/drawing/2014/main" id="{4840FB3D-B3D3-494E-8F84-6188F74A2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289" y="3431002"/>
            <a:ext cx="2912533" cy="177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45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C5FBB-0599-48D8-8C6C-EE4533ECE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cs typeface="Calibri Light"/>
              </a:rPr>
              <a:t>Health Professionals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1C1F4-EFD8-4C1C-A50D-722DCEE66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286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>
                <a:cs typeface="Calibri"/>
              </a:rPr>
              <a:t>Mental Health</a:t>
            </a:r>
            <a:r>
              <a:rPr lang="en-US" sz="1600">
                <a:cs typeface="Calibri"/>
              </a:rPr>
              <a:t>: Psychiatrists (assistant, nurse), Clinical psychologist, Occupational/marriage-family therapist, Clinical social worker, Counselor.</a:t>
            </a:r>
            <a:endParaRPr lang="en-US" sz="1600" dirty="0">
              <a:cs typeface="Calibri"/>
            </a:endParaRPr>
          </a:p>
          <a:p>
            <a:r>
              <a:rPr lang="en-US" sz="1600" b="1">
                <a:cs typeface="Calibri"/>
              </a:rPr>
              <a:t>Maternal &amp; Newborn Health</a:t>
            </a:r>
            <a:r>
              <a:rPr lang="en-US" sz="1600">
                <a:cs typeface="Calibri"/>
              </a:rPr>
              <a:t>: Obstetrician (nurse), Midwife, Physician (assistant).</a:t>
            </a:r>
            <a:endParaRPr lang="en-US" sz="1600" dirty="0">
              <a:cs typeface="Calibri"/>
            </a:endParaRPr>
          </a:p>
          <a:p>
            <a:r>
              <a:rPr lang="en-US" sz="1600" b="1">
                <a:cs typeface="Calibri"/>
              </a:rPr>
              <a:t>Geriatric Care</a:t>
            </a:r>
            <a:r>
              <a:rPr lang="en-US" sz="1600">
                <a:cs typeface="Calibri"/>
              </a:rPr>
              <a:t>: Geriatrician (nurse, care manager, aide), Occupational therapist, Physician (assistant), Adult-Gerontology nurse, Clinical nurse, Pharmacist, Caregiver.</a:t>
            </a:r>
            <a:endParaRPr lang="en-US" sz="1600" dirty="0">
              <a:cs typeface="Calibri"/>
            </a:endParaRPr>
          </a:p>
          <a:p>
            <a:r>
              <a:rPr lang="en-US" sz="1600" b="1">
                <a:cs typeface="Calibri"/>
              </a:rPr>
              <a:t>Surgery</a:t>
            </a:r>
            <a:r>
              <a:rPr lang="en-US" sz="1600">
                <a:cs typeface="Calibri"/>
              </a:rPr>
              <a:t>: Surgeon (assistant, nurse, technologist), Physician (assistant), Anesthesiologist (assistant, nurse, technician), Clinical officer,</a:t>
            </a:r>
            <a:r>
              <a:rPr lang="en-US" sz="1600" dirty="0">
                <a:cs typeface="Calibri"/>
              </a:rPr>
              <a:t> </a:t>
            </a:r>
            <a:r>
              <a:rPr lang="en-US" sz="1600">
                <a:cs typeface="Calibri"/>
              </a:rPr>
              <a:t>Operative (nurse).</a:t>
            </a:r>
            <a:endParaRPr lang="en-US" sz="1600" dirty="0">
              <a:cs typeface="Calibri"/>
            </a:endParaRPr>
          </a:p>
          <a:p>
            <a:r>
              <a:rPr lang="en-US" sz="1600" b="1">
                <a:cs typeface="Calibri"/>
              </a:rPr>
              <a:t>Rehabilitation</a:t>
            </a:r>
            <a:r>
              <a:rPr lang="en-US" sz="1600" b="1" dirty="0">
                <a:cs typeface="Calibri"/>
              </a:rPr>
              <a:t> </a:t>
            </a:r>
            <a:r>
              <a:rPr lang="en-US" sz="1600" b="1">
                <a:cs typeface="Calibri"/>
              </a:rPr>
              <a:t>Care</a:t>
            </a:r>
            <a:r>
              <a:rPr lang="en-US" sz="1600">
                <a:cs typeface="Calibri"/>
              </a:rPr>
              <a:t>: Physiatrist,</a:t>
            </a:r>
            <a:r>
              <a:rPr lang="en-US" sz="1600" dirty="0">
                <a:cs typeface="Calibri"/>
              </a:rPr>
              <a:t> </a:t>
            </a:r>
            <a:r>
              <a:rPr lang="en-US" sz="1600">
                <a:cs typeface="Calibri"/>
              </a:rPr>
              <a:t>Physician (assistant), Rehabilitation (counsellor, nurse), Clinical nurse, Physiotherapist (technician), Chiropractor, Orthotist (technician), Prosthetist (technician), Respiratory/Occupational/Recreational/Physical therapist, Audiologist, Speech &amp; Language pathologist, Athletic trainer, Personal Care assistant.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C61D9-60DE-43A2-BBC6-62AB714FB5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>
                <a:cs typeface="Calibri"/>
              </a:rPr>
              <a:t>Eye Care</a:t>
            </a:r>
            <a:r>
              <a:rPr lang="en-US" sz="1600">
                <a:cs typeface="Calibri"/>
              </a:rPr>
              <a:t>: Opthalmologist, Optometrist, Physican assist.</a:t>
            </a:r>
            <a:endParaRPr lang="en-US" sz="1600" dirty="0">
              <a:cs typeface="Calibri"/>
            </a:endParaRPr>
          </a:p>
          <a:p>
            <a:r>
              <a:rPr lang="en-US" sz="1600" b="1">
                <a:cs typeface="Calibri"/>
              </a:rPr>
              <a:t>Medical Diagnosis</a:t>
            </a:r>
            <a:r>
              <a:rPr lang="en-US" sz="1600">
                <a:cs typeface="Calibri"/>
              </a:rPr>
              <a:t>: Radiographer, Radiologist, Sonographer, Medical Laboratory scientist, Pathologist.</a:t>
            </a:r>
            <a:endParaRPr lang="en-US" sz="1600" dirty="0">
              <a:cs typeface="Calibri"/>
            </a:endParaRPr>
          </a:p>
          <a:p>
            <a:r>
              <a:rPr lang="en-US" sz="1600" b="1">
                <a:cs typeface="Calibri"/>
              </a:rPr>
              <a:t>Oral Care</a:t>
            </a:r>
            <a:r>
              <a:rPr lang="en-US" sz="1600">
                <a:cs typeface="Calibri"/>
              </a:rPr>
              <a:t>: Dentist (surgeon, assistant, hygienist, nurse, technician, therapist</a:t>
            </a:r>
            <a:r>
              <a:rPr lang="en-US" sz="1600" dirty="0">
                <a:cs typeface="Calibri"/>
              </a:rPr>
              <a:t>),</a:t>
            </a:r>
            <a:r>
              <a:rPr lang="en-US" sz="1600">
                <a:cs typeface="Calibri"/>
              </a:rPr>
              <a:t> Dental auxillaries, Oral therapist.</a:t>
            </a:r>
            <a:endParaRPr lang="en-US" sz="1600" dirty="0">
              <a:cs typeface="Calibri"/>
            </a:endParaRPr>
          </a:p>
          <a:p>
            <a:r>
              <a:rPr lang="en-US" sz="1600" b="1">
                <a:cs typeface="Calibri"/>
              </a:rPr>
              <a:t>Foot Care</a:t>
            </a:r>
            <a:r>
              <a:rPr lang="en-US" sz="1600">
                <a:cs typeface="Calibri"/>
              </a:rPr>
              <a:t>: Podiatrist (assistant, nurse), Chiropodist, Pedorthist.</a:t>
            </a:r>
            <a:endParaRPr lang="en-US" sz="1600" dirty="0">
              <a:cs typeface="Calibri"/>
            </a:endParaRPr>
          </a:p>
          <a:p>
            <a:r>
              <a:rPr lang="en-US" sz="1600" b="1">
                <a:cs typeface="Calibri"/>
              </a:rPr>
              <a:t>Public Health</a:t>
            </a:r>
            <a:r>
              <a:rPr lang="en-US" sz="1600">
                <a:cs typeface="Calibri"/>
              </a:rPr>
              <a:t>: Medicine specialist, Physican (assistant), Public Health (nurse, dentist), Pharmacist, Clinical nurse specialist, Dietitian, Environmental Health officer, Paramedic, </a:t>
            </a:r>
            <a:r>
              <a:rPr lang="en-US" sz="1600">
                <a:highlight>
                  <a:srgbClr val="FFFF00"/>
                </a:highlight>
                <a:cs typeface="Calibri"/>
              </a:rPr>
              <a:t>Epidemiologist</a:t>
            </a:r>
            <a:r>
              <a:rPr lang="en-US" sz="1600">
                <a:cs typeface="Calibri"/>
              </a:rPr>
              <a:t>.</a:t>
            </a:r>
          </a:p>
          <a:p>
            <a:r>
              <a:rPr lang="en-US" sz="1600" b="1">
                <a:cs typeface="Calibri"/>
              </a:rPr>
              <a:t>Alternative Medicine</a:t>
            </a:r>
            <a:r>
              <a:rPr lang="en-US" sz="1600">
                <a:cs typeface="Calibri"/>
              </a:rPr>
              <a:t>: Accupuncture, </a:t>
            </a:r>
            <a:r>
              <a:rPr lang="en-US" sz="1600" b="1">
                <a:cs typeface="Calibri"/>
              </a:rPr>
              <a:t>Ayurveda</a:t>
            </a:r>
            <a:r>
              <a:rPr lang="en-US" sz="1600">
                <a:cs typeface="Calibri"/>
              </a:rPr>
              <a:t>,</a:t>
            </a:r>
            <a:r>
              <a:rPr lang="en-US" sz="1600" dirty="0">
                <a:cs typeface="Calibri"/>
              </a:rPr>
              <a:t> </a:t>
            </a:r>
            <a:r>
              <a:rPr lang="en-US" sz="1600">
                <a:cs typeface="Calibri"/>
              </a:rPr>
              <a:t>Herbalism, Homeopathy,</a:t>
            </a:r>
            <a:r>
              <a:rPr lang="en-US" sz="1600" dirty="0">
                <a:cs typeface="Calibri"/>
              </a:rPr>
              <a:t> </a:t>
            </a:r>
            <a:r>
              <a:rPr lang="en-US" sz="1600">
                <a:cs typeface="Calibri"/>
              </a:rPr>
              <a:t>Naturopathy,</a:t>
            </a:r>
            <a:r>
              <a:rPr lang="en-US" sz="1600" dirty="0">
                <a:cs typeface="Calibri"/>
              </a:rPr>
              <a:t> </a:t>
            </a:r>
            <a:r>
              <a:rPr lang="en-US" sz="1600">
                <a:cs typeface="Calibri"/>
              </a:rPr>
              <a:t>Reiki, Siddha medicine, Traditional Chinese medicine, Traditional</a:t>
            </a:r>
            <a:r>
              <a:rPr lang="en-US" sz="1600" dirty="0">
                <a:cs typeface="Calibri"/>
              </a:rPr>
              <a:t> </a:t>
            </a:r>
            <a:r>
              <a:rPr lang="en-US" sz="1600">
                <a:cs typeface="Calibri"/>
              </a:rPr>
              <a:t>Korean</a:t>
            </a:r>
            <a:r>
              <a:rPr lang="en-US" sz="1600" dirty="0">
                <a:cs typeface="Calibri"/>
              </a:rPr>
              <a:t> </a:t>
            </a:r>
            <a:r>
              <a:rPr lang="en-US" sz="1600">
                <a:cs typeface="Calibri"/>
              </a:rPr>
              <a:t>medicine, Unani, </a:t>
            </a:r>
            <a:r>
              <a:rPr lang="en-US" sz="1600" b="1">
                <a:cs typeface="Calibri"/>
              </a:rPr>
              <a:t>Yoga</a:t>
            </a:r>
            <a:r>
              <a:rPr lang="en-US" sz="1600">
                <a:cs typeface="Calibri"/>
              </a:rPr>
              <a:t>.</a:t>
            </a:r>
            <a:endParaRPr lang="en-US" sz="1600" dirty="0">
              <a:cs typeface="Calibri"/>
            </a:endParaRPr>
          </a:p>
        </p:txBody>
      </p:sp>
      <p:pic>
        <p:nvPicPr>
          <p:cNvPr id="5" name="Picture 5" descr="A picture containing person, sitting, person, table&#10;&#10;Description automatically generated">
            <a:extLst>
              <a:ext uri="{FF2B5EF4-FFF2-40B4-BE49-F238E27FC236}">
                <a16:creationId xmlns:a16="http://schemas.microsoft.com/office/drawing/2014/main" id="{3C460B46-57F0-41E8-84EF-88300BCCE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400" y="5055"/>
            <a:ext cx="2743200" cy="1824335"/>
          </a:xfrm>
          <a:prstGeom prst="rect">
            <a:avLst/>
          </a:prstGeom>
        </p:spPr>
      </p:pic>
      <p:pic>
        <p:nvPicPr>
          <p:cNvPr id="6" name="Picture 6" descr="A person standing in a room&#10;&#10;Description automatically generated">
            <a:extLst>
              <a:ext uri="{FF2B5EF4-FFF2-40B4-BE49-F238E27FC236}">
                <a16:creationId xmlns:a16="http://schemas.microsoft.com/office/drawing/2014/main" id="{4FB9DB68-02A1-460C-8798-ABFB9751C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178" y="8637"/>
            <a:ext cx="2573867" cy="184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16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6295-5AB3-421A-B448-3C61CD107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Evidence based medicine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D7612-7622-431D-AF68-49CAAAE412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400" b="1" dirty="0">
                <a:cs typeface="Calibri"/>
              </a:rPr>
              <a:t>Case report/series</a:t>
            </a:r>
            <a:r>
              <a:rPr lang="en-US" sz="1400" dirty="0">
                <a:cs typeface="Calibri"/>
              </a:rPr>
              <a:t>: Few participants w/ similar intervention, and follow up.</a:t>
            </a:r>
          </a:p>
          <a:p>
            <a:r>
              <a:rPr lang="en-US" sz="1400" b="1" dirty="0">
                <a:cs typeface="Calibri"/>
              </a:rPr>
              <a:t>Case control studies</a:t>
            </a:r>
            <a:r>
              <a:rPr lang="en-US" sz="1400" dirty="0">
                <a:cs typeface="Calibri"/>
              </a:rPr>
              <a:t>: Retrospectively looks at participants (</a:t>
            </a:r>
            <a:r>
              <a:rPr lang="en-US" sz="1200" dirty="0">
                <a:cs typeface="Calibri"/>
              </a:rPr>
              <a:t>past</a:t>
            </a:r>
            <a:r>
              <a:rPr lang="en-US" sz="1400" dirty="0">
                <a:cs typeface="Calibri"/>
              </a:rPr>
              <a:t>), control group wo/ intervention (</a:t>
            </a:r>
            <a:r>
              <a:rPr lang="en-US" sz="1200" dirty="0">
                <a:cs typeface="Calibri"/>
              </a:rPr>
              <a:t>early studies, identify variables that predict a condition</a:t>
            </a:r>
            <a:r>
              <a:rPr lang="en-US" sz="1400" dirty="0">
                <a:cs typeface="Calibri"/>
              </a:rPr>
              <a:t>).</a:t>
            </a:r>
          </a:p>
          <a:p>
            <a:r>
              <a:rPr lang="en-US" sz="1400" b="1" dirty="0">
                <a:cs typeface="Calibri"/>
              </a:rPr>
              <a:t>Cohort studies</a:t>
            </a:r>
            <a:r>
              <a:rPr lang="en-US" sz="1400" dirty="0">
                <a:cs typeface="Calibri"/>
              </a:rPr>
              <a:t>: Follows large group over extended period of time to see how exposures affect outcomes. Used to look at suspected risk factors that </a:t>
            </a:r>
            <a:r>
              <a:rPr lang="en-US" sz="1400" dirty="0" err="1">
                <a:cs typeface="Calibri"/>
              </a:rPr>
              <a:t>cant</a:t>
            </a:r>
            <a:r>
              <a:rPr lang="en-US" sz="1400" dirty="0">
                <a:cs typeface="Calibri"/>
              </a:rPr>
              <a:t> be controlled experimentally </a:t>
            </a:r>
            <a:r>
              <a:rPr lang="en-US" sz="1200" dirty="0">
                <a:cs typeface="Calibri"/>
              </a:rPr>
              <a:t>(longitudinal / epidemiological studies</a:t>
            </a:r>
            <a:r>
              <a:rPr lang="en-US" sz="1400" dirty="0">
                <a:cs typeface="Calibri"/>
              </a:rPr>
              <a:t>).</a:t>
            </a:r>
          </a:p>
          <a:p>
            <a:r>
              <a:rPr lang="en-US" sz="1400" b="1" dirty="0">
                <a:cs typeface="Calibri"/>
              </a:rPr>
              <a:t>Randomized Controlled Trials (RCT)</a:t>
            </a:r>
            <a:r>
              <a:rPr lang="en-US" sz="1400" dirty="0">
                <a:cs typeface="Calibri"/>
              </a:rPr>
              <a:t>: Individuals randomly assigned into 2+ groups, with 1 control group that </a:t>
            </a:r>
            <a:r>
              <a:rPr lang="en-US" sz="1400" dirty="0" err="1">
                <a:cs typeface="Calibri"/>
              </a:rPr>
              <a:t>recieves</a:t>
            </a:r>
            <a:r>
              <a:rPr lang="en-US" sz="1400" dirty="0">
                <a:cs typeface="Calibri"/>
              </a:rPr>
              <a:t> no intervention, a placebo (</a:t>
            </a:r>
            <a:r>
              <a:rPr lang="en-US" sz="1200" dirty="0">
                <a:cs typeface="Calibri"/>
              </a:rPr>
              <a:t>true experimental design</a:t>
            </a:r>
            <a:r>
              <a:rPr lang="en-US" sz="1400" dirty="0">
                <a:cs typeface="Calibri"/>
              </a:rPr>
              <a:t>).</a:t>
            </a:r>
          </a:p>
          <a:p>
            <a:r>
              <a:rPr lang="en-US" sz="1400" b="1" dirty="0">
                <a:ea typeface="+mn-lt"/>
                <a:cs typeface="+mn-lt"/>
              </a:rPr>
              <a:t>Meta-analysis</a:t>
            </a:r>
            <a:r>
              <a:rPr lang="en-US" sz="1400" dirty="0">
                <a:ea typeface="+mn-lt"/>
                <a:cs typeface="+mn-lt"/>
              </a:rPr>
              <a:t>: Statistical summary across multiple studies for finding effect of an intervention.</a:t>
            </a:r>
          </a:p>
          <a:p>
            <a:r>
              <a:rPr lang="en-US" sz="1400" b="1" dirty="0">
                <a:cs typeface="Calibri"/>
              </a:rPr>
              <a:t>Systematic reviews</a:t>
            </a:r>
            <a:r>
              <a:rPr lang="en-US" sz="1400" dirty="0">
                <a:cs typeface="Calibri"/>
              </a:rPr>
              <a:t>: Birds eye view of results of studies side-by-side (</a:t>
            </a:r>
            <a:r>
              <a:rPr lang="en-US" sz="1200" dirty="0">
                <a:cs typeface="Calibri"/>
              </a:rPr>
              <a:t>highest quality evidence</a:t>
            </a:r>
            <a:r>
              <a:rPr lang="en-US" sz="1400" dirty="0">
                <a:cs typeface="Calibri"/>
              </a:rPr>
              <a:t>). </a:t>
            </a:r>
            <a:r>
              <a:rPr lang="en-US" sz="1200" dirty="0">
                <a:ea typeface="+mn-lt"/>
                <a:cs typeface="+mn-lt"/>
              </a:rPr>
              <a:t>Cochrane Database of Systematic Reviews</a:t>
            </a:r>
            <a:r>
              <a:rPr lang="en-US" sz="1200" dirty="0">
                <a:cs typeface="Calibri"/>
              </a:rPr>
              <a:t>, </a:t>
            </a:r>
            <a:r>
              <a:rPr lang="en-US" sz="1200" dirty="0">
                <a:ea typeface="+mn-lt"/>
                <a:cs typeface="+mn-lt"/>
              </a:rPr>
              <a:t>Joanna Briggs Institute EBP Database</a:t>
            </a:r>
            <a:r>
              <a:rPr lang="en-US" sz="1200" dirty="0">
                <a:cs typeface="Calibri"/>
              </a:rPr>
              <a:t>, </a:t>
            </a:r>
            <a:r>
              <a:rPr lang="en-US" sz="1200" dirty="0">
                <a:ea typeface="+mn-lt"/>
                <a:cs typeface="+mn-lt"/>
              </a:rPr>
              <a:t>Database of Abstracts of Reviews of Effects (DARE).</a:t>
            </a:r>
            <a:endParaRPr lang="en-US" sz="1200" dirty="0">
              <a:cs typeface="Calibri"/>
            </a:endParaRPr>
          </a:p>
        </p:txBody>
      </p:sp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24C1CAB6-C59A-407B-B724-26D6A7EB3B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6168" y="1734991"/>
            <a:ext cx="6091083" cy="452031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0D54F9-F22A-470B-9FDC-671DD8CABDAC}"/>
              </a:ext>
            </a:extLst>
          </p:cNvPr>
          <p:cNvSpPr txBox="1"/>
          <p:nvPr/>
        </p:nvSpPr>
        <p:spPr>
          <a:xfrm>
            <a:off x="7760110" y="5769076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 vitro (test tube) studies</a:t>
            </a:r>
            <a:endParaRPr lang="en-US" sz="120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963DE-5AEC-4184-835A-3F35C1D9F609}"/>
              </a:ext>
            </a:extLst>
          </p:cNvPr>
          <p:cNvSpPr txBox="1"/>
          <p:nvPr/>
        </p:nvSpPr>
        <p:spPr>
          <a:xfrm>
            <a:off x="840658" y="1197077"/>
            <a:ext cx="894981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Conscientious, explicit and judicious use of current best evidence in making decisions about the care of individual patients.</a:t>
            </a:r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393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DFAEE-DD7A-43E0-80A8-1275FD59F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cs typeface="Calibri Light"/>
              </a:rPr>
              <a:t>US Dept. Of Health &amp; Human Services (HHS)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00B68-DAD4-4CC2-90BF-B1BE466959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cs typeface="Calibri"/>
              </a:rPr>
              <a:t>Originally called Health, Education &amp; Welfare (1953).</a:t>
            </a:r>
          </a:p>
          <a:p>
            <a:r>
              <a:rPr lang="en-US" sz="1600">
                <a:cs typeface="Calibri"/>
              </a:rPr>
              <a:t>Health Dept. was renamed to </a:t>
            </a:r>
            <a:r>
              <a:rPr lang="en-US" sz="1600" b="1">
                <a:cs typeface="Calibri"/>
              </a:rPr>
              <a:t>HHS</a:t>
            </a:r>
            <a:r>
              <a:rPr lang="en-US" sz="1600">
                <a:cs typeface="Calibri"/>
              </a:rPr>
              <a:t> (1980).</a:t>
            </a:r>
          </a:p>
          <a:p>
            <a:r>
              <a:rPr lang="en-US" sz="1600" b="1">
                <a:cs typeface="Calibri"/>
              </a:rPr>
              <a:t>Public Health Service (PHS)</a:t>
            </a:r>
            <a:r>
              <a:rPr lang="en-US" sz="1600">
                <a:cs typeface="Calibri"/>
              </a:rPr>
              <a:t> is its main division (corps).</a:t>
            </a:r>
          </a:p>
          <a:p>
            <a:r>
              <a:rPr lang="en-US" sz="1600">
                <a:cs typeface="Calibri"/>
              </a:rPr>
              <a:t>HQ: Washington DC, Employees: 80k, Budget: $1.3T.</a:t>
            </a:r>
          </a:p>
          <a:p>
            <a:r>
              <a:rPr lang="en-US" sz="1600" b="1">
                <a:cs typeface="Calibri"/>
              </a:rPr>
              <a:t>3 tiers</a:t>
            </a:r>
            <a:r>
              <a:rPr lang="en-US" sz="1600">
                <a:cs typeface="Calibri"/>
              </a:rPr>
              <a:t>: Fededral, State, Local Health departments.</a:t>
            </a:r>
          </a:p>
          <a:p>
            <a:r>
              <a:rPr lang="en-US" sz="1600" b="1">
                <a:cs typeface="Calibri"/>
              </a:rPr>
              <a:t>10</a:t>
            </a:r>
            <a:r>
              <a:rPr lang="en-US" sz="1600" b="1" dirty="0">
                <a:cs typeface="Calibri"/>
              </a:rPr>
              <a:t> </a:t>
            </a:r>
            <a:r>
              <a:rPr lang="en-US" sz="1600" b="1">
                <a:cs typeface="Calibri"/>
              </a:rPr>
              <a:t>Regional offices</a:t>
            </a:r>
            <a:r>
              <a:rPr lang="en-US" sz="1600">
                <a:cs typeface="Calibri"/>
              </a:rPr>
              <a:t> what work with State, Local depts.</a:t>
            </a:r>
          </a:p>
          <a:p>
            <a:endParaRPr lang="en-US" sz="1600" dirty="0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12483-6DD1-46BA-99C0-EA5639454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91537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>
                <a:highlight>
                  <a:srgbClr val="FFFF00"/>
                </a:highlight>
                <a:ea typeface="+mn-lt"/>
                <a:cs typeface="+mn-lt"/>
              </a:rPr>
              <a:t>National Institutes of Health (NIH, 1887).</a:t>
            </a:r>
          </a:p>
          <a:p>
            <a:r>
              <a:rPr lang="en-US" sz="1400">
                <a:ea typeface="+mn-lt"/>
                <a:cs typeface="+mn-lt"/>
              </a:rPr>
              <a:t>Food &amp; Drug Administration (FDA, 1906).</a:t>
            </a:r>
          </a:p>
          <a:p>
            <a:r>
              <a:rPr lang="en-US" sz="1400">
                <a:highlight>
                  <a:srgbClr val="FFFF00"/>
                </a:highlight>
                <a:ea typeface="+mn-lt"/>
                <a:cs typeface="+mn-lt"/>
              </a:rPr>
              <a:t>Centers for Disease Control &amp; Prevention (CDC, 1946).</a:t>
            </a:r>
          </a:p>
          <a:p>
            <a:r>
              <a:rPr lang="en-US" sz="1400">
                <a:ea typeface="+mn-lt"/>
                <a:cs typeface="+mn-lt"/>
              </a:rPr>
              <a:t>Indian Health Service (HIS, 1955).</a:t>
            </a:r>
          </a:p>
          <a:p>
            <a:r>
              <a:rPr lang="en-US" sz="1400">
                <a:ea typeface="+mn-lt"/>
                <a:cs typeface="+mn-lt"/>
              </a:rPr>
              <a:t>Centers for Medicare &amp; Medicaid Services (CMS, 1965).</a:t>
            </a:r>
          </a:p>
          <a:p>
            <a:r>
              <a:rPr lang="en-US" sz="1400">
                <a:ea typeface="+mn-lt"/>
                <a:cs typeface="+mn-lt"/>
              </a:rPr>
              <a:t>Health Resources &amp; Services Administration (HRSA, 1982).</a:t>
            </a:r>
          </a:p>
          <a:p>
            <a:r>
              <a:rPr lang="en-US" sz="1400">
                <a:ea typeface="+mn-lt"/>
                <a:cs typeface="+mn-lt"/>
              </a:rPr>
              <a:t>Agency for Toxic Substances &amp; Diseases Registry (ATSDR, 1983).</a:t>
            </a:r>
          </a:p>
          <a:p>
            <a:r>
              <a:rPr lang="en-US" sz="1400">
                <a:ea typeface="+mn-lt"/>
                <a:cs typeface="+mn-lt"/>
              </a:rPr>
              <a:t>Agency for Healthcare Research &amp; Quality (AHRQ, 1989).</a:t>
            </a:r>
          </a:p>
          <a:p>
            <a:r>
              <a:rPr lang="en-US" sz="1400">
                <a:cs typeface="Calibri"/>
              </a:rPr>
              <a:t>Administration of Children &amp; Families (ACF, 1991).</a:t>
            </a:r>
            <a:endParaRPr lang="en-US">
              <a:cs typeface="Calibri"/>
            </a:endParaRPr>
          </a:p>
          <a:p>
            <a:r>
              <a:rPr lang="en-US" sz="1400">
                <a:ea typeface="+mn-lt"/>
                <a:cs typeface="+mn-lt"/>
              </a:rPr>
              <a:t>Substance Abuse &amp; Mental Health Services Administration (SAMHSA, 1992).</a:t>
            </a:r>
          </a:p>
          <a:p>
            <a:r>
              <a:rPr lang="en-US" sz="1400">
                <a:cs typeface="Calibri"/>
              </a:rPr>
              <a:t>Administration for Community Living (ACL, 2012).</a:t>
            </a:r>
            <a:endParaRPr lang="en-US"/>
          </a:p>
        </p:txBody>
      </p:sp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11D7845A-77F4-48D6-91DA-9AC5C9866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856" y="50770"/>
            <a:ext cx="1483431" cy="1483431"/>
          </a:xfrm>
          <a:prstGeom prst="rect">
            <a:avLst/>
          </a:prstGeom>
        </p:spPr>
      </p:pic>
      <p:pic>
        <p:nvPicPr>
          <p:cNvPr id="8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F60B84AC-9407-424E-8F35-88432671B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178" y="57312"/>
            <a:ext cx="1487313" cy="1479932"/>
          </a:xfrm>
          <a:prstGeom prst="rect">
            <a:avLst/>
          </a:prstGeom>
        </p:spPr>
      </p:pic>
      <p:pic>
        <p:nvPicPr>
          <p:cNvPr id="9" name="Picture 9" descr="Map&#10;&#10;Description automatically generated">
            <a:extLst>
              <a:ext uri="{FF2B5EF4-FFF2-40B4-BE49-F238E27FC236}">
                <a16:creationId xmlns:a16="http://schemas.microsoft.com/office/drawing/2014/main" id="{BC6256A2-3B9B-4BE7-A18D-740002B68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289" y="3946031"/>
            <a:ext cx="4309533" cy="280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C681C-91B2-4F0A-9C27-BCB397F16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cs typeface="Calibri Light"/>
              </a:rPr>
              <a:t>National Institutes of Health (NIH)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CFE98-9E14-4258-8DC2-42208A54C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ea typeface="+mn-lt"/>
                <a:cs typeface="+mn-lt"/>
              </a:rPr>
              <a:t>NIH is responsible for </a:t>
            </a:r>
            <a:r>
              <a:rPr lang="en-US" sz="1600" b="1" dirty="0">
                <a:ea typeface="+mn-lt"/>
                <a:cs typeface="+mn-lt"/>
              </a:rPr>
              <a:t>biomedical &amp; health research.</a:t>
            </a:r>
          </a:p>
          <a:p>
            <a:r>
              <a:rPr lang="en-US" sz="1600" dirty="0">
                <a:ea typeface="+mn-lt"/>
                <a:cs typeface="+mn-lt"/>
              </a:rPr>
              <a:t>NIH has </a:t>
            </a:r>
            <a:r>
              <a:rPr lang="en-US" sz="1600" b="1" dirty="0">
                <a:ea typeface="+mn-lt"/>
                <a:cs typeface="+mn-lt"/>
              </a:rPr>
              <a:t>21 institutes</a:t>
            </a:r>
            <a:r>
              <a:rPr lang="en-US" sz="1600" dirty="0">
                <a:ea typeface="+mn-lt"/>
                <a:cs typeface="+mn-lt"/>
              </a:rPr>
              <a:t> &amp; </a:t>
            </a:r>
            <a:r>
              <a:rPr lang="en-US" sz="1600" b="1" dirty="0">
                <a:ea typeface="+mn-lt"/>
                <a:cs typeface="+mn-lt"/>
              </a:rPr>
              <a:t>6 centers</a:t>
            </a:r>
            <a:r>
              <a:rPr lang="en-US" sz="1600" dirty="0">
                <a:ea typeface="+mn-lt"/>
                <a:cs typeface="+mn-lt"/>
              </a:rPr>
              <a:t> (across all institutes).</a:t>
            </a:r>
          </a:p>
          <a:p>
            <a:r>
              <a:rPr lang="en-US" sz="1600" dirty="0">
                <a:ea typeface="+mn-lt"/>
                <a:cs typeface="+mn-lt"/>
              </a:rPr>
              <a:t>HQ: Bethesda, Employees: 20k, Budget: $39B.</a:t>
            </a:r>
          </a:p>
          <a:p>
            <a:r>
              <a:rPr lang="en-US" sz="1600" dirty="0">
                <a:ea typeface="+mn-lt"/>
                <a:cs typeface="+mn-lt"/>
              </a:rPr>
              <a:t>Research published in </a:t>
            </a:r>
            <a:r>
              <a:rPr lang="en-US" sz="1600" b="1" dirty="0">
                <a:ea typeface="+mn-lt"/>
                <a:cs typeface="+mn-lt"/>
              </a:rPr>
              <a:t>12mon</a:t>
            </a:r>
            <a:r>
              <a:rPr lang="en-US" sz="1600" dirty="0">
                <a:ea typeface="+mn-lt"/>
                <a:cs typeface="+mn-lt"/>
              </a:rPr>
              <a:t> to </a:t>
            </a:r>
            <a:r>
              <a:rPr lang="en-US" sz="1600" b="1" dirty="0">
                <a:ea typeface="+mn-lt"/>
                <a:cs typeface="+mn-lt"/>
              </a:rPr>
              <a:t>PubMed Central (PMC).</a:t>
            </a:r>
            <a:endParaRPr lang="en-US" sz="1400" b="1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National Cancer </a:t>
            </a:r>
            <a:r>
              <a:rPr lang="en-US" sz="1400" dirty="0" err="1">
                <a:ea typeface="+mn-lt"/>
                <a:cs typeface="+mn-lt"/>
              </a:rPr>
              <a:t>Instiute</a:t>
            </a:r>
            <a:r>
              <a:rPr lang="en-US" sz="1400" dirty="0">
                <a:ea typeface="+mn-lt"/>
                <a:cs typeface="+mn-lt"/>
              </a:rPr>
              <a:t> (NCI, 1937).</a:t>
            </a:r>
            <a:endParaRPr lang="en-US" dirty="0">
              <a:cs typeface="Calibri"/>
            </a:endParaRPr>
          </a:p>
          <a:p>
            <a:r>
              <a:rPr lang="en-US" sz="1400" dirty="0">
                <a:highlight>
                  <a:srgbClr val="FFFF00"/>
                </a:highlight>
                <a:ea typeface="+mn-lt"/>
                <a:cs typeface="+mn-lt"/>
              </a:rPr>
              <a:t>NI of Allergy &amp; Infectious Diseases (NIAID, 1948).</a:t>
            </a:r>
          </a:p>
          <a:p>
            <a:r>
              <a:rPr lang="en-US" sz="1400" dirty="0">
                <a:ea typeface="+mn-lt"/>
                <a:cs typeface="+mn-lt"/>
              </a:rPr>
              <a:t>NI of Dental &amp; Craniofacial Research (NIDCR, 1948).</a:t>
            </a:r>
          </a:p>
          <a:p>
            <a:r>
              <a:rPr lang="en-US" sz="1400" dirty="0">
                <a:cs typeface="Calibri"/>
              </a:rPr>
              <a:t>National Heart, Lung &amp; Blood Institute (NHLBI, 1948).</a:t>
            </a:r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NI of Mental Health (NIMH, 1949).</a:t>
            </a:r>
          </a:p>
          <a:p>
            <a:r>
              <a:rPr lang="en-US" sz="1400" dirty="0">
                <a:ea typeface="+mn-lt"/>
                <a:cs typeface="+mn-lt"/>
              </a:rPr>
              <a:t>NI of Diabetes &amp; Digestive &amp; Kidney Diseases (NIDDK, 1950).</a:t>
            </a:r>
          </a:p>
          <a:p>
            <a:r>
              <a:rPr lang="en-US" sz="1400" dirty="0">
                <a:ea typeface="+mn-lt"/>
                <a:cs typeface="+mn-lt"/>
              </a:rPr>
              <a:t>NI of Neurological Disorders &amp; Stroke (NINDS, 1950).</a:t>
            </a:r>
          </a:p>
          <a:p>
            <a:r>
              <a:rPr lang="en-US" sz="1400" dirty="0">
                <a:ea typeface="+mn-lt"/>
                <a:cs typeface="+mn-lt"/>
              </a:rPr>
              <a:t>National Library of Medicine (NLM, 1956).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43AE3-FA7B-4BB0-A2EB-5FA79993B8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>
                <a:cs typeface="Calibri"/>
              </a:rPr>
              <a:t>NI of Child Health &amp; Human Development (NICHD, 1962).</a:t>
            </a:r>
            <a:endParaRPr lang="en-US" sz="1400">
              <a:ea typeface="+mn-lt"/>
              <a:cs typeface="+mn-lt"/>
            </a:endParaRPr>
          </a:p>
          <a:p>
            <a:r>
              <a:rPr lang="en-US" sz="1400">
                <a:cs typeface="Calibri"/>
              </a:rPr>
              <a:t>NI of General Medical Sciences (NIGMS, 1962).</a:t>
            </a:r>
            <a:endParaRPr lang="en-US" sz="1400">
              <a:ea typeface="+mn-lt"/>
              <a:cs typeface="+mn-lt"/>
            </a:endParaRPr>
          </a:p>
          <a:p>
            <a:r>
              <a:rPr lang="en-US" sz="1400">
                <a:cs typeface="Calibri"/>
              </a:rPr>
              <a:t>National Eye Institute (NEI, 1968).</a:t>
            </a:r>
            <a:endParaRPr lang="en-US" sz="1400">
              <a:ea typeface="+mn-lt"/>
              <a:cs typeface="+mn-lt"/>
            </a:endParaRPr>
          </a:p>
          <a:p>
            <a:r>
              <a:rPr lang="en-US" sz="1400">
                <a:cs typeface="Calibri"/>
              </a:rPr>
              <a:t>NI of Environmental Health Sciences (NIEHS, 1969).</a:t>
            </a:r>
            <a:endParaRPr lang="en-US" sz="1400">
              <a:ea typeface="+mn-lt"/>
              <a:cs typeface="+mn-lt"/>
            </a:endParaRPr>
          </a:p>
          <a:p>
            <a:r>
              <a:rPr lang="en-US" sz="1400">
                <a:cs typeface="Calibri"/>
              </a:rPr>
              <a:t>NI on Alcohol Abuse &amp; Alcoholism (NIAAA, 1970).</a:t>
            </a:r>
            <a:endParaRPr lang="en-US" sz="1400">
              <a:ea typeface="+mn-lt"/>
              <a:cs typeface="+mn-lt"/>
            </a:endParaRPr>
          </a:p>
          <a:p>
            <a:r>
              <a:rPr lang="en-US" sz="1400">
                <a:cs typeface="Calibri"/>
              </a:rPr>
              <a:t>NI on Drug Abuse (NIDA, 1974).</a:t>
            </a:r>
          </a:p>
          <a:p>
            <a:r>
              <a:rPr lang="en-US" sz="1400">
                <a:cs typeface="Calibri"/>
              </a:rPr>
              <a:t>NI on Aging (NIA, 1974).</a:t>
            </a:r>
            <a:endParaRPr lang="en-US" sz="1400" dirty="0">
              <a:cs typeface="Calibri"/>
            </a:endParaRPr>
          </a:p>
          <a:p>
            <a:r>
              <a:rPr lang="en-US" sz="1400">
                <a:cs typeface="Calibri"/>
              </a:rPr>
              <a:t>NI of Arthritis &amp; Musculoskeletal &amp; Skin Diseases (NIAMS, 1986).</a:t>
            </a:r>
            <a:endParaRPr lang="en-US" sz="1400" dirty="0">
              <a:cs typeface="Calibri"/>
            </a:endParaRPr>
          </a:p>
          <a:p>
            <a:r>
              <a:rPr lang="en-US" sz="1400">
                <a:cs typeface="Calibri"/>
              </a:rPr>
              <a:t>NI of Nursing Research (NINR, 1986).</a:t>
            </a:r>
            <a:endParaRPr lang="en-US" sz="1400" dirty="0">
              <a:cs typeface="Calibri"/>
            </a:endParaRPr>
          </a:p>
          <a:p>
            <a:r>
              <a:rPr lang="en-US" sz="1400">
                <a:cs typeface="Calibri"/>
              </a:rPr>
              <a:t>NI of Deafness &amp; other Communication Disorders (NIDCD, 1988).</a:t>
            </a:r>
            <a:endParaRPr lang="en-US" sz="1400" dirty="0">
              <a:cs typeface="Calibri"/>
            </a:endParaRPr>
          </a:p>
          <a:p>
            <a:r>
              <a:rPr lang="en-US" sz="1400">
                <a:cs typeface="Calibri"/>
              </a:rPr>
              <a:t>National Human Genome Research Institute (NHGRI, 1989).</a:t>
            </a:r>
            <a:endParaRPr lang="en-US" sz="1400" dirty="0">
              <a:cs typeface="Calibri"/>
            </a:endParaRPr>
          </a:p>
          <a:p>
            <a:r>
              <a:rPr lang="en-US" sz="1400">
                <a:cs typeface="Calibri"/>
              </a:rPr>
              <a:t>NI on Minority health &amp; Health Disparities (NIMHD, 1993)</a:t>
            </a:r>
            <a:r>
              <a:rPr lang="en-US" sz="1400" dirty="0">
                <a:cs typeface="Calibri"/>
              </a:rPr>
              <a:t>.</a:t>
            </a:r>
          </a:p>
          <a:p>
            <a:r>
              <a:rPr lang="en-US" sz="1400">
                <a:cs typeface="Calibri"/>
              </a:rPr>
              <a:t>NI of Biomedical</a:t>
            </a:r>
            <a:r>
              <a:rPr lang="en-US" sz="1400" dirty="0">
                <a:cs typeface="Calibri"/>
              </a:rPr>
              <a:t> </a:t>
            </a:r>
            <a:r>
              <a:rPr lang="en-US" sz="1400">
                <a:cs typeface="Calibri"/>
              </a:rPr>
              <a:t>Imaging &amp; Bioengineering (NIBIB, 2000).</a:t>
            </a:r>
            <a:endParaRPr lang="en-US" sz="1400" dirty="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6C222-E71E-4214-9409-170350EB1D9E}"/>
              </a:ext>
            </a:extLst>
          </p:cNvPr>
          <p:cNvSpPr txBox="1"/>
          <p:nvPr/>
        </p:nvSpPr>
        <p:spPr>
          <a:xfrm>
            <a:off x="3764844" y="3073399"/>
            <a:ext cx="15014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NLM's repository</a:t>
            </a:r>
            <a:endParaRPr lang="en-US" sz="1200">
              <a:cs typeface="Calibri"/>
            </a:endParaRPr>
          </a:p>
        </p:txBody>
      </p:sp>
      <p:pic>
        <p:nvPicPr>
          <p:cNvPr id="13" name="Picture 13" descr="Logo&#10;&#10;Description automatically generated">
            <a:extLst>
              <a:ext uri="{FF2B5EF4-FFF2-40B4-BE49-F238E27FC236}">
                <a16:creationId xmlns:a16="http://schemas.microsoft.com/office/drawing/2014/main" id="{BA1B0BCC-415A-463B-B43A-B786A7A2A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49321"/>
            <a:ext cx="1713089" cy="149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7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4E20E-151B-4876-B274-87136EE78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cs typeface="Calibri Light"/>
              </a:rPr>
              <a:t>NI of Allergy &amp; Infectious Diseases (NIAID)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08D35-DD0E-4AEE-BF9D-7B1338D6A1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cs typeface="Calibri"/>
              </a:rPr>
              <a:t>NIAID is responsible for </a:t>
            </a:r>
            <a:r>
              <a:rPr lang="en-US" sz="1600" b="1" dirty="0">
                <a:cs typeface="Calibri"/>
              </a:rPr>
              <a:t>basic</a:t>
            </a:r>
            <a:r>
              <a:rPr lang="en-US" sz="1600" dirty="0">
                <a:cs typeface="Calibri"/>
              </a:rPr>
              <a:t> &amp; </a:t>
            </a:r>
            <a:r>
              <a:rPr lang="en-US" sz="1600" b="1" dirty="0">
                <a:cs typeface="Calibri"/>
              </a:rPr>
              <a:t>applied research</a:t>
            </a:r>
            <a:r>
              <a:rPr lang="en-US" sz="1600" dirty="0">
                <a:cs typeface="Calibri"/>
              </a:rPr>
              <a:t> to better understand, treat &amp; prevent </a:t>
            </a:r>
            <a:r>
              <a:rPr lang="en-US" sz="1600" b="1" dirty="0">
                <a:cs typeface="Calibri"/>
              </a:rPr>
              <a:t>infectious</a:t>
            </a:r>
            <a:r>
              <a:rPr lang="en-US" sz="1600" dirty="0">
                <a:cs typeface="Calibri"/>
              </a:rPr>
              <a:t>, </a:t>
            </a:r>
            <a:r>
              <a:rPr lang="en-US" sz="1600" b="1" dirty="0">
                <a:cs typeface="Calibri"/>
              </a:rPr>
              <a:t>immunologic</a:t>
            </a:r>
            <a:r>
              <a:rPr lang="en-US" sz="1600" dirty="0">
                <a:cs typeface="Calibri"/>
              </a:rPr>
              <a:t> &amp; </a:t>
            </a:r>
            <a:r>
              <a:rPr lang="en-US" sz="1600" b="1" dirty="0">
                <a:cs typeface="Calibri"/>
              </a:rPr>
              <a:t>allergic</a:t>
            </a:r>
            <a:r>
              <a:rPr lang="en-US" sz="1600" dirty="0">
                <a:cs typeface="Calibri"/>
              </a:rPr>
              <a:t> diseases.</a:t>
            </a:r>
          </a:p>
          <a:p>
            <a:r>
              <a:rPr lang="en-US" sz="1600" dirty="0">
                <a:cs typeface="Calibri"/>
              </a:rPr>
              <a:t>Worked on development of </a:t>
            </a:r>
            <a:r>
              <a:rPr lang="en-US" sz="1600" b="1" dirty="0">
                <a:cs typeface="Calibri"/>
              </a:rPr>
              <a:t>vaccines</a:t>
            </a:r>
            <a:r>
              <a:rPr lang="en-US" sz="1600" dirty="0">
                <a:cs typeface="Calibri"/>
              </a:rPr>
              <a:t> for Influenza, Hepatitis A, Rotavirus, Pertussis, Pneumonia, RSV.</a:t>
            </a:r>
          </a:p>
          <a:p>
            <a:r>
              <a:rPr lang="en-US" sz="1600" dirty="0">
                <a:cs typeface="Calibri"/>
              </a:rPr>
              <a:t>Worked on development of </a:t>
            </a:r>
            <a:r>
              <a:rPr lang="en-US" sz="1600" b="1" dirty="0">
                <a:cs typeface="Calibri"/>
              </a:rPr>
              <a:t>diagnostic tests</a:t>
            </a:r>
            <a:r>
              <a:rPr lang="en-US" sz="1600" dirty="0">
                <a:cs typeface="Calibri"/>
              </a:rPr>
              <a:t> for Malaria, Tuberculosis, Norovirus.</a:t>
            </a:r>
          </a:p>
          <a:p>
            <a:r>
              <a:rPr lang="en-US" sz="1600" dirty="0">
                <a:cs typeface="Calibri"/>
              </a:rPr>
              <a:t>Worked on mother to child transmission (MTCT) of </a:t>
            </a:r>
            <a:r>
              <a:rPr lang="en-US" sz="1600" b="1" dirty="0">
                <a:cs typeface="Calibri"/>
              </a:rPr>
              <a:t>HIV</a:t>
            </a:r>
            <a:r>
              <a:rPr lang="en-US" sz="1600" dirty="0">
                <a:cs typeface="Calibri"/>
              </a:rPr>
              <a:t>.</a:t>
            </a:r>
          </a:p>
          <a:p>
            <a:endParaRPr lang="en-US" sz="1400" dirty="0">
              <a:cs typeface="Calibri"/>
            </a:endParaRPr>
          </a:p>
          <a:p>
            <a:r>
              <a:rPr lang="en-US" sz="1600" dirty="0">
                <a:cs typeface="Calibri"/>
              </a:rPr>
              <a:t>It has </a:t>
            </a:r>
            <a:r>
              <a:rPr lang="en-US" sz="1600" b="1" dirty="0">
                <a:cs typeface="Calibri"/>
              </a:rPr>
              <a:t>4 extramural</a:t>
            </a:r>
            <a:r>
              <a:rPr lang="en-US" sz="1600" dirty="0">
                <a:cs typeface="Calibri"/>
              </a:rPr>
              <a:t> divisions (non-members):</a:t>
            </a:r>
            <a:endParaRPr lang="en-US"/>
          </a:p>
          <a:p>
            <a:r>
              <a:rPr lang="en-US" sz="1400" dirty="0">
                <a:cs typeface="Calibri"/>
              </a:rPr>
              <a:t>Div. of Acquired Immunodeficiency Syndrome (DAIDS).</a:t>
            </a:r>
          </a:p>
          <a:p>
            <a:r>
              <a:rPr lang="en-US" sz="1400" dirty="0">
                <a:cs typeface="Calibri"/>
              </a:rPr>
              <a:t>Div. of Allergy, Immunology &amp; Transplantation (DAIT).</a:t>
            </a:r>
          </a:p>
          <a:p>
            <a:r>
              <a:rPr lang="en-US" sz="1400" dirty="0">
                <a:highlight>
                  <a:srgbClr val="FFFF00"/>
                </a:highlight>
                <a:cs typeface="Calibri"/>
              </a:rPr>
              <a:t>Div. of Microbiology &amp; Infectious Diseases (DMID).</a:t>
            </a:r>
          </a:p>
          <a:p>
            <a:r>
              <a:rPr lang="en-US" sz="1400" dirty="0">
                <a:cs typeface="Calibri"/>
              </a:rPr>
              <a:t>Div. of Extramural Activities (DEA).</a:t>
            </a:r>
            <a:endParaRPr lang="en-US" sz="1400" dirty="0">
              <a:highlight>
                <a:srgbClr val="FFFF00"/>
              </a:highlight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DB50F8-FEC4-4405-9A85-D4154496E7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ea typeface="+mn-lt"/>
                <a:cs typeface="+mn-lt"/>
              </a:rPr>
              <a:t>And </a:t>
            </a:r>
            <a:r>
              <a:rPr lang="en-US" sz="1600" b="1" dirty="0">
                <a:ea typeface="+mn-lt"/>
                <a:cs typeface="+mn-lt"/>
              </a:rPr>
              <a:t>3 intramural</a:t>
            </a:r>
            <a:r>
              <a:rPr lang="en-US" sz="1600" dirty="0">
                <a:ea typeface="+mn-lt"/>
                <a:cs typeface="+mn-lt"/>
              </a:rPr>
              <a:t> divisions (done within):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Div. of Clinical Research (DCR).</a:t>
            </a:r>
          </a:p>
          <a:p>
            <a:r>
              <a:rPr lang="en-US" sz="1400" dirty="0">
                <a:ea typeface="+mn-lt"/>
                <a:cs typeface="+mn-lt"/>
              </a:rPr>
              <a:t>Div. of Intramural Research (DIR).</a:t>
            </a:r>
          </a:p>
          <a:p>
            <a:r>
              <a:rPr lang="en-US" sz="1400" dirty="0">
                <a:highlight>
                  <a:srgbClr val="FFFF00"/>
                </a:highlight>
                <a:ea typeface="+mn-lt"/>
                <a:cs typeface="+mn-lt"/>
              </a:rPr>
              <a:t>Vaccine Research Center (VRC).</a:t>
            </a:r>
            <a:endParaRPr lang="en-US" sz="1400" dirty="0">
              <a:ea typeface="+mn-lt"/>
              <a:cs typeface="+mn-lt"/>
            </a:endParaRPr>
          </a:p>
          <a:p>
            <a:endParaRPr lang="en-US" sz="1600" dirty="0">
              <a:cs typeface="Calibri"/>
            </a:endParaRPr>
          </a:p>
          <a:p>
            <a:r>
              <a:rPr lang="en-US" sz="1600" dirty="0">
                <a:cs typeface="Calibri"/>
              </a:rPr>
              <a:t>VRC has </a:t>
            </a:r>
            <a:r>
              <a:rPr lang="en-US" sz="1600" b="1" dirty="0">
                <a:cs typeface="Calibri"/>
              </a:rPr>
              <a:t>4 laboratories</a:t>
            </a:r>
            <a:r>
              <a:rPr lang="en-US" sz="1600" dirty="0">
                <a:cs typeface="Calibri"/>
              </a:rPr>
              <a:t> and </a:t>
            </a:r>
            <a:r>
              <a:rPr lang="en-US" sz="1600" b="1" dirty="0">
                <a:cs typeface="Calibri"/>
              </a:rPr>
              <a:t>2 programs</a:t>
            </a:r>
            <a:r>
              <a:rPr lang="en-US" sz="1600" dirty="0">
                <a:cs typeface="Calibri"/>
              </a:rPr>
              <a:t>:</a:t>
            </a:r>
            <a:endParaRPr lang="en-US">
              <a:cs typeface="Calibri"/>
            </a:endParaRPr>
          </a:p>
          <a:p>
            <a:r>
              <a:rPr lang="en-US" sz="1400" dirty="0">
                <a:cs typeface="Calibri"/>
              </a:rPr>
              <a:t>Immunology Laboratory</a:t>
            </a:r>
          </a:p>
          <a:p>
            <a:r>
              <a:rPr lang="en-US" sz="1400" dirty="0">
                <a:cs typeface="Calibri"/>
              </a:rPr>
              <a:t>Viral Pathogenesis Laboratory</a:t>
            </a:r>
          </a:p>
          <a:p>
            <a:r>
              <a:rPr lang="en-US" sz="1400" dirty="0">
                <a:cs typeface="Calibri"/>
              </a:rPr>
              <a:t>Virology Laboratory</a:t>
            </a:r>
          </a:p>
          <a:p>
            <a:r>
              <a:rPr lang="en-US" sz="1400" dirty="0">
                <a:cs typeface="Calibri"/>
              </a:rPr>
              <a:t>Vaccine Production Program Laboratory.</a:t>
            </a:r>
          </a:p>
          <a:p>
            <a:r>
              <a:rPr lang="en-US" sz="1400" dirty="0">
                <a:cs typeface="Calibri"/>
              </a:rPr>
              <a:t>Clinical Trials Program</a:t>
            </a:r>
          </a:p>
          <a:p>
            <a:r>
              <a:rPr lang="en-US" sz="1400" dirty="0">
                <a:cs typeface="Calibri"/>
              </a:rPr>
              <a:t>Translational Research Program</a:t>
            </a:r>
          </a:p>
          <a:p>
            <a:endParaRPr lang="en-US" sz="1600" dirty="0">
              <a:cs typeface="Calibri"/>
            </a:endParaRPr>
          </a:p>
          <a:p>
            <a:endParaRPr lang="en-US" sz="1600" dirty="0">
              <a:cs typeface="Calibri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70DB9A4-4D9F-47DA-BD57-DC45533A2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294" y="71614"/>
            <a:ext cx="24003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69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FF858-E6F7-4F19-BEC2-E62A6D8D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cs typeface="Calibri Light"/>
              </a:rPr>
              <a:t>Centers for Disease Control &amp; Prevention (CDC)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46AFE-4E7F-473B-9E21-86E5309905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cs typeface="Calibri"/>
              </a:rPr>
              <a:t>CDC is responsible for </a:t>
            </a:r>
            <a:r>
              <a:rPr lang="en-US" sz="1600" b="1" dirty="0">
                <a:cs typeface="Calibri"/>
              </a:rPr>
              <a:t>control</a:t>
            </a:r>
            <a:r>
              <a:rPr lang="en-US" sz="1600" dirty="0">
                <a:cs typeface="Calibri"/>
              </a:rPr>
              <a:t> &amp; </a:t>
            </a:r>
            <a:r>
              <a:rPr lang="en-US" sz="1600" b="1" dirty="0">
                <a:cs typeface="Calibri"/>
              </a:rPr>
              <a:t>prevention of disease</a:t>
            </a:r>
            <a:r>
              <a:rPr lang="en-US" sz="1600" dirty="0">
                <a:cs typeface="Calibri"/>
              </a:rPr>
              <a:t>, </a:t>
            </a:r>
            <a:r>
              <a:rPr lang="en-US" sz="1600" b="1" dirty="0">
                <a:cs typeface="Calibri"/>
              </a:rPr>
              <a:t>injury</a:t>
            </a:r>
            <a:r>
              <a:rPr lang="en-US" sz="1600" dirty="0">
                <a:cs typeface="Calibri"/>
              </a:rPr>
              <a:t> &amp; </a:t>
            </a:r>
            <a:r>
              <a:rPr lang="en-US" sz="1600" b="1" dirty="0">
                <a:cs typeface="Calibri"/>
              </a:rPr>
              <a:t>disability</a:t>
            </a:r>
            <a:r>
              <a:rPr lang="en-US" sz="1600" dirty="0">
                <a:cs typeface="Calibri"/>
              </a:rPr>
              <a:t> in </a:t>
            </a:r>
            <a:r>
              <a:rPr lang="en-US" sz="1600" b="1" dirty="0">
                <a:cs typeface="Calibri"/>
              </a:rPr>
              <a:t>US</a:t>
            </a:r>
            <a:r>
              <a:rPr lang="en-US" sz="1600" dirty="0">
                <a:cs typeface="Calibri"/>
              </a:rPr>
              <a:t> and </a:t>
            </a:r>
            <a:r>
              <a:rPr lang="en-US" sz="1600" b="1" dirty="0">
                <a:cs typeface="Calibri"/>
              </a:rPr>
              <a:t>internationally</a:t>
            </a:r>
            <a:r>
              <a:rPr lang="en-US" sz="1600" dirty="0">
                <a:cs typeface="Calibri"/>
              </a:rPr>
              <a:t>.</a:t>
            </a:r>
          </a:p>
          <a:p>
            <a:r>
              <a:rPr lang="en-US" sz="1600" dirty="0">
                <a:cs typeface="Calibri"/>
              </a:rPr>
              <a:t>Focuses on infectious disease, influenza, food borne pathogens, </a:t>
            </a:r>
            <a:r>
              <a:rPr lang="en-US" sz="1600" b="1" dirty="0">
                <a:cs typeface="Calibri"/>
              </a:rPr>
              <a:t>antibiotic resistance</a:t>
            </a:r>
            <a:r>
              <a:rPr lang="en-US" sz="1600" dirty="0">
                <a:cs typeface="Calibri"/>
              </a:rPr>
              <a:t>, global, travelers', environmental health, </a:t>
            </a:r>
            <a:r>
              <a:rPr lang="en-US" sz="1600" b="1" dirty="0">
                <a:cs typeface="Calibri"/>
              </a:rPr>
              <a:t>vaccine safety</a:t>
            </a:r>
            <a:r>
              <a:rPr lang="en-US" sz="1600" dirty="0">
                <a:cs typeface="Calibri"/>
              </a:rPr>
              <a:t>, </a:t>
            </a:r>
            <a:r>
              <a:rPr lang="en-US" sz="1600" b="1" dirty="0">
                <a:cs typeface="Calibri"/>
              </a:rPr>
              <a:t>occupational safety &amp; health</a:t>
            </a:r>
            <a:r>
              <a:rPr lang="en-US" sz="1600" dirty="0">
                <a:cs typeface="Calibri"/>
              </a:rPr>
              <a:t>, health promotion, injury prevention &amp; </a:t>
            </a:r>
            <a:r>
              <a:rPr lang="en-US" sz="1600" b="1" dirty="0">
                <a:cs typeface="Calibri"/>
              </a:rPr>
              <a:t>education</a:t>
            </a:r>
            <a:r>
              <a:rPr lang="en-US" sz="1600" dirty="0">
                <a:cs typeface="Calibri"/>
              </a:rPr>
              <a:t>.</a:t>
            </a:r>
          </a:p>
          <a:p>
            <a:r>
              <a:rPr lang="en-US" sz="1600" dirty="0">
                <a:cs typeface="Calibri"/>
              </a:rPr>
              <a:t>Also conducts research on </a:t>
            </a:r>
            <a:r>
              <a:rPr lang="en-US" sz="1600" b="1" dirty="0">
                <a:cs typeface="Calibri"/>
              </a:rPr>
              <a:t>NCDs</a:t>
            </a:r>
            <a:r>
              <a:rPr lang="en-US" sz="1600" dirty="0">
                <a:cs typeface="Calibri"/>
              </a:rPr>
              <a:t>, e.g. obesity, diabetes.</a:t>
            </a:r>
          </a:p>
          <a:p>
            <a:r>
              <a:rPr lang="en-US" sz="1600" dirty="0">
                <a:cs typeface="Calibri"/>
              </a:rPr>
              <a:t>Founding member of </a:t>
            </a:r>
            <a:r>
              <a:rPr lang="en-US" sz="1600" b="1" dirty="0">
                <a:cs typeface="Calibri"/>
              </a:rPr>
              <a:t>International Association of National Public Health Institutes</a:t>
            </a:r>
            <a:r>
              <a:rPr lang="en-US" sz="1600" dirty="0">
                <a:cs typeface="Calibri"/>
              </a:rPr>
              <a:t> </a:t>
            </a:r>
            <a:r>
              <a:rPr lang="en-US" sz="1400" dirty="0">
                <a:cs typeface="Calibri"/>
              </a:rPr>
              <a:t>(IANPHI, 2006, 80 </a:t>
            </a:r>
            <a:r>
              <a:rPr lang="en-US" sz="1400" dirty="0">
                <a:ea typeface="+mn-lt"/>
                <a:cs typeface="+mn-lt"/>
              </a:rPr>
              <a:t>⚐</a:t>
            </a:r>
            <a:r>
              <a:rPr lang="en-US" sz="1400" dirty="0">
                <a:cs typeface="Calibri"/>
              </a:rPr>
              <a:t>)</a:t>
            </a:r>
            <a:r>
              <a:rPr lang="en-US" sz="1600" dirty="0">
                <a:cs typeface="Calibri"/>
              </a:rPr>
              <a:t>.</a:t>
            </a:r>
          </a:p>
          <a:p>
            <a:r>
              <a:rPr lang="en-US" sz="1600" dirty="0">
                <a:cs typeface="Calibri"/>
              </a:rPr>
              <a:t>HQ: Atlanta, Employees: 11k, Budget: $12B.</a:t>
            </a:r>
          </a:p>
          <a:p>
            <a:endParaRPr lang="en-US" sz="1600" dirty="0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4698A-3E8E-4C39-A322-1ECE0BF4EC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>
                <a:highlight>
                  <a:srgbClr val="FFFF00"/>
                </a:highlight>
                <a:cs typeface="Calibri"/>
              </a:rPr>
              <a:t>NC for Health Statistics (NCHS, 1960).</a:t>
            </a:r>
          </a:p>
          <a:p>
            <a:r>
              <a:rPr lang="en-US" sz="1400" dirty="0">
                <a:highlight>
                  <a:srgbClr val="FFFF00"/>
                </a:highlight>
                <a:ea typeface="+mn-lt"/>
                <a:cs typeface="+mn-lt"/>
              </a:rPr>
              <a:t>NI for Occupational Safety &amp; Health (NIOSH, 1970).</a:t>
            </a:r>
          </a:p>
          <a:p>
            <a:r>
              <a:rPr lang="en-US" sz="1400" dirty="0">
                <a:ea typeface="+mn-lt"/>
                <a:cs typeface="+mn-lt"/>
              </a:rPr>
              <a:t>NC for Injury Prevention &amp; Control (1992).</a:t>
            </a:r>
          </a:p>
          <a:p>
            <a:r>
              <a:rPr lang="en-US" sz="1400" dirty="0">
                <a:highlight>
                  <a:srgbClr val="FFFF00"/>
                </a:highlight>
                <a:ea typeface="+mn-lt"/>
                <a:cs typeface="+mn-lt"/>
              </a:rPr>
              <a:t>NC</a:t>
            </a:r>
            <a:r>
              <a:rPr lang="en-US" sz="1400" dirty="0">
                <a:highlight>
                  <a:srgbClr val="FFFF00"/>
                </a:highlight>
                <a:cs typeface="Calibri"/>
              </a:rPr>
              <a:t> for Immunization &amp; Respiratory Diseases (NCIRD, 1993).</a:t>
            </a:r>
            <a:endParaRPr lang="en-US" sz="1400" dirty="0">
              <a:highlight>
                <a:srgbClr val="FFFF00"/>
              </a:highlight>
              <a:ea typeface="+mn-lt"/>
              <a:cs typeface="+mn-lt"/>
            </a:endParaRPr>
          </a:p>
          <a:p>
            <a:r>
              <a:rPr lang="en-US" sz="1400" dirty="0">
                <a:highlight>
                  <a:srgbClr val="FFFF00"/>
                </a:highlight>
                <a:cs typeface="Calibri"/>
              </a:rPr>
              <a:t>NC for Emerging &amp; Zoonotic Infectious Diseases (NCEZID).</a:t>
            </a:r>
          </a:p>
          <a:p>
            <a:r>
              <a:rPr lang="en-US" sz="1400" dirty="0">
                <a:cs typeface="Calibri"/>
              </a:rPr>
              <a:t>NC on Birth Defects &amp; Developmental Disabilities.</a:t>
            </a:r>
          </a:p>
          <a:p>
            <a:r>
              <a:rPr lang="en-US" sz="1400" dirty="0">
                <a:cs typeface="Calibri"/>
              </a:rPr>
              <a:t>NC</a:t>
            </a:r>
            <a:r>
              <a:rPr lang="en-US" sz="1400" dirty="0">
                <a:ea typeface="+mn-lt"/>
                <a:cs typeface="+mn-lt"/>
              </a:rPr>
              <a:t> for Chronic Disease Prevention &amp; Health Promotion.</a:t>
            </a:r>
          </a:p>
          <a:p>
            <a:r>
              <a:rPr lang="en-US" sz="1400" dirty="0">
                <a:cs typeface="Calibri"/>
              </a:rPr>
              <a:t>NC for HIV/AIDS, Viral Hepatitis, STD &amp; TB Prevention (NCHHSTP).</a:t>
            </a:r>
          </a:p>
          <a:p>
            <a:r>
              <a:rPr lang="en-US" sz="1400" dirty="0">
                <a:cs typeface="Calibri"/>
              </a:rPr>
              <a:t>NC for Environmental Health &amp; Agency for Toxic Substances &amp; Disease Registry.</a:t>
            </a:r>
          </a:p>
          <a:p>
            <a:endParaRPr lang="en-US" sz="1400" dirty="0">
              <a:cs typeface="Calibri"/>
            </a:endParaRPr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EE43EF7F-62C2-46CF-A056-4E97E8EA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066" y="50998"/>
            <a:ext cx="2376312" cy="1788894"/>
          </a:xfrm>
          <a:prstGeom prst="rect">
            <a:avLst/>
          </a:prstGeom>
        </p:spPr>
      </p:pic>
      <p:pic>
        <p:nvPicPr>
          <p:cNvPr id="7" name="Picture 7" descr="A blue sign sitting on the side of a road&#10;&#10;Description automatically generated">
            <a:extLst>
              <a:ext uri="{FF2B5EF4-FFF2-40B4-BE49-F238E27FC236}">
                <a16:creationId xmlns:a16="http://schemas.microsoft.com/office/drawing/2014/main" id="{1570A2CA-15A8-4B4F-8067-C47B0B70C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66" y="5025122"/>
            <a:ext cx="2856088" cy="1831313"/>
          </a:xfrm>
          <a:prstGeom prst="rect">
            <a:avLst/>
          </a:prstGeom>
        </p:spPr>
      </p:pic>
      <p:pic>
        <p:nvPicPr>
          <p:cNvPr id="12" name="Picture 12" descr="A sign in front of a building&#10;&#10;Description automatically generated">
            <a:extLst>
              <a:ext uri="{FF2B5EF4-FFF2-40B4-BE49-F238E27FC236}">
                <a16:creationId xmlns:a16="http://schemas.microsoft.com/office/drawing/2014/main" id="{CF8F19B5-4D03-4E52-83D8-6B2AEEDA4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511" y="5019234"/>
            <a:ext cx="2743200" cy="1843088"/>
          </a:xfrm>
          <a:prstGeom prst="rect">
            <a:avLst/>
          </a:prstGeom>
        </p:spPr>
      </p:pic>
      <p:pic>
        <p:nvPicPr>
          <p:cNvPr id="13" name="Picture 13" descr="A tall building in a city&#10;&#10;Description automatically generated">
            <a:extLst>
              <a:ext uri="{FF2B5EF4-FFF2-40B4-BE49-F238E27FC236}">
                <a16:creationId xmlns:a16="http://schemas.microsoft.com/office/drawing/2014/main" id="{C4A2F8BE-0DFE-4235-879D-A4EB7C8E0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067" y="5019004"/>
            <a:ext cx="1459089" cy="1843547"/>
          </a:xfrm>
          <a:prstGeom prst="rect">
            <a:avLst/>
          </a:prstGeom>
        </p:spPr>
      </p:pic>
      <p:pic>
        <p:nvPicPr>
          <p:cNvPr id="14" name="Picture 14" descr="A tall building in a city&#10;&#10;Description automatically generated">
            <a:extLst>
              <a:ext uri="{FF2B5EF4-FFF2-40B4-BE49-F238E27FC236}">
                <a16:creationId xmlns:a16="http://schemas.microsoft.com/office/drawing/2014/main" id="{26270A29-B9CA-4262-84DF-51F04E527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6511" y="5026680"/>
            <a:ext cx="2446867" cy="1828194"/>
          </a:xfrm>
          <a:prstGeom prst="rect">
            <a:avLst/>
          </a:prstGeom>
        </p:spPr>
      </p:pic>
      <p:pic>
        <p:nvPicPr>
          <p:cNvPr id="15" name="Picture 15" descr="A person standing in a room&#10;&#10;Description automatically generated">
            <a:extLst>
              <a:ext uri="{FF2B5EF4-FFF2-40B4-BE49-F238E27FC236}">
                <a16:creationId xmlns:a16="http://schemas.microsoft.com/office/drawing/2014/main" id="{F524D29B-48DB-4C90-8613-697D25897C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7734" y="5026377"/>
            <a:ext cx="1205090" cy="1828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C88B9B-6A9D-4071-ADE8-9CF2D4229D39}"/>
              </a:ext>
            </a:extLst>
          </p:cNvPr>
          <p:cNvSpPr txBox="1"/>
          <p:nvPr/>
        </p:nvSpPr>
        <p:spPr>
          <a:xfrm>
            <a:off x="6869289" y="2325510"/>
            <a:ext cx="36745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+mn-lt"/>
                <a:cs typeface="+mn-lt"/>
              </a:rPr>
              <a:t>Occupational Safety and Health Administration (OSHA)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3323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7C8D-9C25-4DDD-A8B4-6481A5A2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cs typeface="Calibri Light"/>
              </a:rPr>
              <a:t>Bio Safety Level (BSL)</a:t>
            </a:r>
            <a:endParaRPr lang="en-US" b="1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64A5C-6E12-4E25-B3C4-505E49C80E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 dirty="0">
                <a:cs typeface="Calibri"/>
              </a:rPr>
              <a:t>Enclosed laboratory</a:t>
            </a:r>
            <a:r>
              <a:rPr lang="en-US" sz="1600" dirty="0">
                <a:cs typeface="Calibri"/>
              </a:rPr>
              <a:t> facilities for working with dangerous </a:t>
            </a:r>
            <a:r>
              <a:rPr lang="en-US" sz="1600" b="1" dirty="0">
                <a:cs typeface="Calibri"/>
              </a:rPr>
              <a:t>biological agents</a:t>
            </a:r>
            <a:r>
              <a:rPr lang="en-US" sz="1600" dirty="0">
                <a:cs typeface="Calibri"/>
              </a:rPr>
              <a:t>. Lowest level </a:t>
            </a:r>
            <a:r>
              <a:rPr lang="en-US" sz="1600" b="1" dirty="0">
                <a:cs typeface="Calibri"/>
              </a:rPr>
              <a:t>1</a:t>
            </a:r>
            <a:r>
              <a:rPr lang="en-US" sz="1600" dirty="0">
                <a:cs typeface="Calibri"/>
              </a:rPr>
              <a:t> to highest level </a:t>
            </a:r>
            <a:r>
              <a:rPr lang="en-US" sz="1600" b="1" dirty="0">
                <a:cs typeface="Calibri"/>
              </a:rPr>
              <a:t>4</a:t>
            </a:r>
            <a:r>
              <a:rPr lang="en-US" sz="1600" dirty="0">
                <a:cs typeface="Calibri"/>
              </a:rPr>
              <a:t>.</a:t>
            </a:r>
          </a:p>
          <a:p>
            <a:r>
              <a:rPr lang="en-US" sz="1600" b="1" dirty="0">
                <a:cs typeface="Calibri"/>
              </a:rPr>
              <a:t>BSL1</a:t>
            </a:r>
            <a:r>
              <a:rPr lang="en-US" sz="1600" dirty="0">
                <a:cs typeface="Calibri"/>
              </a:rPr>
              <a:t>: used for non-pathogenic microorganisms. Generally used as teaching spaces for high schools &amp; colleges.</a:t>
            </a:r>
          </a:p>
          <a:p>
            <a:r>
              <a:rPr lang="en-US" sz="1600" b="1" dirty="0">
                <a:cs typeface="Calibri"/>
              </a:rPr>
              <a:t>BSL2</a:t>
            </a:r>
            <a:r>
              <a:rPr lang="en-US" sz="1600" dirty="0">
                <a:cs typeface="Calibri"/>
              </a:rPr>
              <a:t>: used for mild disease causing microbes or difficult to spread; Hepatitis A, B, C, HIV, E. Coli, Salmonella.</a:t>
            </a:r>
          </a:p>
          <a:p>
            <a:r>
              <a:rPr lang="en-US" sz="1600" b="1" dirty="0">
                <a:cs typeface="Calibri"/>
              </a:rPr>
              <a:t>BSL3</a:t>
            </a:r>
            <a:r>
              <a:rPr lang="en-US" sz="1600" dirty="0">
                <a:cs typeface="Calibri"/>
              </a:rPr>
              <a:t>: used for potentially lethal or inhalable microbes; biosafety cabinet, protective clothing; SARS-CoV-1/2, MERS-CoV, Chikungunya, Yellow fever, West Nile, Encephalitis.</a:t>
            </a:r>
          </a:p>
          <a:p>
            <a:r>
              <a:rPr lang="en-US" sz="1600" b="1" dirty="0">
                <a:cs typeface="Calibri"/>
              </a:rPr>
              <a:t>BSL4</a:t>
            </a:r>
            <a:r>
              <a:rPr lang="en-US" sz="1600" dirty="0">
                <a:cs typeface="Calibri"/>
              </a:rPr>
              <a:t>: used for fatal or easily transmitted pathogens; class 2/3 biosafety cabinet; autoclave; +</a:t>
            </a:r>
            <a:r>
              <a:rPr lang="en-US" sz="1600" dirty="0" err="1">
                <a:cs typeface="Calibri"/>
              </a:rPr>
              <a:t>ve</a:t>
            </a:r>
            <a:r>
              <a:rPr lang="en-US" sz="1600" dirty="0">
                <a:cs typeface="Calibri"/>
              </a:rPr>
              <a:t> pressure suit, airlocks, waste decontamination; Ebola, Lassa, Hendra, </a:t>
            </a:r>
            <a:r>
              <a:rPr lang="en-US" sz="1600" dirty="0" err="1">
                <a:cs typeface="Calibri"/>
              </a:rPr>
              <a:t>Nipah</a:t>
            </a:r>
            <a:r>
              <a:rPr lang="en-US" sz="1600" dirty="0">
                <a:cs typeface="Calibri"/>
              </a:rPr>
              <a:t>, Marburg, Hemorrhagic fever.</a:t>
            </a:r>
          </a:p>
          <a:p>
            <a:r>
              <a:rPr lang="en-US" sz="1600" dirty="0">
                <a:cs typeface="Calibri"/>
              </a:rPr>
              <a:t>Also used for </a:t>
            </a:r>
            <a:r>
              <a:rPr lang="en-US" sz="1600" b="1" dirty="0">
                <a:cs typeface="Calibri"/>
              </a:rPr>
              <a:t>extraterrestrial samples</a:t>
            </a:r>
            <a:r>
              <a:rPr lang="en-US" sz="1600" dirty="0">
                <a:cs typeface="Calibri"/>
              </a:rPr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A1937-5834-4C36-B310-64C2C8C2B5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cs typeface="Calibri"/>
              </a:rPr>
              <a:t>3 BSL4 facilities in India.</a:t>
            </a:r>
          </a:p>
          <a:p>
            <a:r>
              <a:rPr lang="en-US" sz="1400" dirty="0">
                <a:cs typeface="Calibri"/>
              </a:rPr>
              <a:t>High Security Animal Disease Laboratory </a:t>
            </a:r>
            <a:r>
              <a:rPr lang="en-US" sz="1200" dirty="0">
                <a:cs typeface="Calibri"/>
              </a:rPr>
              <a:t>(HSADL, 1998, Bhopal)</a:t>
            </a:r>
            <a:r>
              <a:rPr lang="en-US" sz="1400" dirty="0">
                <a:cs typeface="Calibri"/>
              </a:rPr>
              <a:t>.</a:t>
            </a:r>
          </a:p>
          <a:p>
            <a:r>
              <a:rPr lang="en-US" sz="1400" dirty="0">
                <a:cs typeface="Calibri"/>
              </a:rPr>
              <a:t>Centre for Cellular &amp; Molecular Biology </a:t>
            </a:r>
            <a:r>
              <a:rPr lang="en-US" sz="1200" dirty="0">
                <a:cs typeface="Calibri"/>
              </a:rPr>
              <a:t>(CCMB, 2009</a:t>
            </a:r>
            <a:r>
              <a:rPr lang="en-US" sz="1200" dirty="0">
                <a:ea typeface="+mn-lt"/>
                <a:cs typeface="+mn-lt"/>
              </a:rPr>
              <a:t>, Hyderabad</a:t>
            </a:r>
            <a:r>
              <a:rPr lang="en-US" sz="1200" dirty="0">
                <a:cs typeface="Calibri"/>
              </a:rPr>
              <a:t>)</a:t>
            </a:r>
            <a:r>
              <a:rPr lang="en-US" sz="1400" dirty="0">
                <a:cs typeface="Calibri"/>
              </a:rPr>
              <a:t>.</a:t>
            </a:r>
          </a:p>
          <a:p>
            <a:r>
              <a:rPr lang="en-US" sz="1400" dirty="0">
                <a:highlight>
                  <a:srgbClr val="FFFF00"/>
                </a:highlight>
                <a:cs typeface="Calibri"/>
              </a:rPr>
              <a:t>National Institute of Virology (NIV, 2018, Pune).</a:t>
            </a:r>
          </a:p>
          <a:p>
            <a:endParaRPr lang="en-US" sz="1400" dirty="0">
              <a:cs typeface="Calibri"/>
            </a:endParaRPr>
          </a:p>
          <a:p>
            <a:r>
              <a:rPr lang="en-US" sz="1600" dirty="0">
                <a:cs typeface="Calibri"/>
              </a:rPr>
              <a:t>13 BSL4 facilities in US.</a:t>
            </a:r>
            <a:endParaRPr lang="en-US" sz="1400" dirty="0">
              <a:cs typeface="Calibri"/>
            </a:endParaRPr>
          </a:p>
          <a:p>
            <a:r>
              <a:rPr lang="en-US" sz="1400" dirty="0">
                <a:cs typeface="Calibri"/>
              </a:rPr>
              <a:t>US Army Medical </a:t>
            </a:r>
            <a:r>
              <a:rPr lang="en-US" sz="1400" dirty="0">
                <a:ea typeface="+mn-lt"/>
                <a:cs typeface="+mn-lt"/>
              </a:rPr>
              <a:t>RI</a:t>
            </a:r>
            <a:r>
              <a:rPr lang="en-US" sz="1400" dirty="0">
                <a:cs typeface="Calibri"/>
              </a:rPr>
              <a:t> of Infectious Diseases (USAMRIID, 1969).</a:t>
            </a:r>
          </a:p>
          <a:p>
            <a:r>
              <a:rPr lang="en-US" sz="1400" dirty="0">
                <a:highlight>
                  <a:srgbClr val="FFFF00"/>
                </a:highlight>
                <a:cs typeface="Calibri"/>
              </a:rPr>
              <a:t>National Emerging Infectious Diseases Laboratory (NEIDL, 2017).</a:t>
            </a:r>
          </a:p>
          <a:p>
            <a:r>
              <a:rPr lang="en-US" sz="1400" dirty="0">
                <a:highlight>
                  <a:srgbClr val="FFFF00"/>
                </a:highlight>
                <a:cs typeface="Calibri"/>
              </a:rPr>
              <a:t>Rocky Mountain Laboratories IRF (RML-NIH, 2008).</a:t>
            </a:r>
          </a:p>
        </p:txBody>
      </p:sp>
      <p:pic>
        <p:nvPicPr>
          <p:cNvPr id="5" name="Picture 5" descr="A close up of an engine&#10;&#10;Description automatically generated">
            <a:extLst>
              <a:ext uri="{FF2B5EF4-FFF2-40B4-BE49-F238E27FC236}">
                <a16:creationId xmlns:a16="http://schemas.microsoft.com/office/drawing/2014/main" id="{0A622DE8-1A6D-4211-9A36-4E381F4E3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956" y="4947717"/>
            <a:ext cx="2954866" cy="1915566"/>
          </a:xfrm>
          <a:prstGeom prst="rect">
            <a:avLst/>
          </a:prstGeom>
        </p:spPr>
      </p:pic>
      <p:pic>
        <p:nvPicPr>
          <p:cNvPr id="6" name="Picture 6" descr="A picture containing indoor, food, table, sitting&#10;&#10;Description automatically generated">
            <a:extLst>
              <a:ext uri="{FF2B5EF4-FFF2-40B4-BE49-F238E27FC236}">
                <a16:creationId xmlns:a16="http://schemas.microsoft.com/office/drawing/2014/main" id="{1C3B18F4-A283-4EE5-9F86-67D0A29A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290" y="4957587"/>
            <a:ext cx="3392310" cy="189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02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B28F-971F-49EC-8861-3677A4F3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cs typeface="Calibri Light"/>
              </a:rPr>
              <a:t>National Centre for Disease Control (NCDC)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223DB-89DA-44D9-8CB0-1F80A6EC7F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ea typeface="+mn-lt"/>
                <a:cs typeface="+mn-lt"/>
              </a:rPr>
              <a:t>NCDC is responsible for research in </a:t>
            </a:r>
            <a:r>
              <a:rPr lang="en-US" sz="1600" b="1" dirty="0">
                <a:ea typeface="+mn-lt"/>
                <a:cs typeface="+mn-lt"/>
              </a:rPr>
              <a:t>epidemiology</a:t>
            </a:r>
            <a:r>
              <a:rPr lang="en-US" sz="1600" dirty="0">
                <a:ea typeface="+mn-lt"/>
                <a:cs typeface="+mn-lt"/>
              </a:rPr>
              <a:t>, control of </a:t>
            </a:r>
            <a:r>
              <a:rPr lang="en-US" sz="1600" b="1" dirty="0">
                <a:ea typeface="+mn-lt"/>
                <a:cs typeface="+mn-lt"/>
              </a:rPr>
              <a:t>communicable diseases</a:t>
            </a:r>
            <a:r>
              <a:rPr lang="en-US" sz="1600" dirty="0">
                <a:ea typeface="+mn-lt"/>
                <a:cs typeface="+mn-lt"/>
              </a:rPr>
              <a:t> &amp; to reorganize activities of Malaria Institute of India (MII) (1909).</a:t>
            </a:r>
          </a:p>
          <a:p>
            <a:r>
              <a:rPr lang="en-US" sz="1600" dirty="0">
                <a:ea typeface="+mn-lt"/>
                <a:cs typeface="+mn-lt"/>
              </a:rPr>
              <a:t>It works under the </a:t>
            </a:r>
            <a:r>
              <a:rPr lang="en-US" sz="1600" b="1" dirty="0">
                <a:ea typeface="+mn-lt"/>
                <a:cs typeface="+mn-lt"/>
              </a:rPr>
              <a:t>Ministry of Health &amp; Family Welfare</a:t>
            </a:r>
            <a:r>
              <a:rPr lang="en-US" sz="1600" dirty="0">
                <a:ea typeface="+mn-lt"/>
                <a:cs typeface="+mn-lt"/>
              </a:rPr>
              <a:t>.</a:t>
            </a:r>
          </a:p>
          <a:p>
            <a:r>
              <a:rPr lang="en-US" sz="1600" dirty="0">
                <a:ea typeface="+mn-lt"/>
                <a:cs typeface="+mn-lt"/>
              </a:rPr>
              <a:t>NCDC (2009) was originally called Central Malaria Bureau (1909), NI of Communicable Disease (1963).</a:t>
            </a:r>
          </a:p>
          <a:p>
            <a:r>
              <a:rPr lang="en-US" sz="1600" dirty="0">
                <a:ea typeface="+mn-lt"/>
                <a:cs typeface="+mn-lt"/>
              </a:rPr>
              <a:t>It investigated outbreaks of Punjab Pneumonic plague (2002), SARS (2004), Delhi Meningitis (2005), Avian Influenza (2006) &amp; COVID-19.</a:t>
            </a:r>
          </a:p>
          <a:p>
            <a:r>
              <a:rPr lang="en-US" sz="1600" dirty="0">
                <a:ea typeface="+mn-lt"/>
                <a:cs typeface="+mn-lt"/>
              </a:rPr>
              <a:t>NCDC has </a:t>
            </a:r>
            <a:r>
              <a:rPr lang="en-US" sz="1600" b="1" dirty="0">
                <a:ea typeface="+mn-lt"/>
                <a:cs typeface="+mn-lt"/>
              </a:rPr>
              <a:t>8 branches</a:t>
            </a:r>
            <a:r>
              <a:rPr lang="en-US" sz="1600" dirty="0">
                <a:ea typeface="+mn-lt"/>
                <a:cs typeface="+mn-lt"/>
              </a:rPr>
              <a:t> with headquarters in </a:t>
            </a:r>
            <a:r>
              <a:rPr lang="en-US" sz="1600" b="1" dirty="0">
                <a:ea typeface="+mn-lt"/>
                <a:cs typeface="+mn-lt"/>
              </a:rPr>
              <a:t>New Delhi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 sz="1600" dirty="0">
                <a:ea typeface="+mn-lt"/>
                <a:cs typeface="+mn-lt"/>
              </a:rPr>
              <a:t>It set up </a:t>
            </a:r>
            <a:r>
              <a:rPr lang="en-US" sz="1600" b="1" dirty="0">
                <a:ea typeface="+mn-lt"/>
                <a:cs typeface="+mn-lt"/>
              </a:rPr>
              <a:t>Global Disease Detection</a:t>
            </a:r>
            <a:r>
              <a:rPr lang="en-US" sz="1600" dirty="0">
                <a:ea typeface="+mn-lt"/>
                <a:cs typeface="+mn-lt"/>
              </a:rPr>
              <a:t> (GDD) regional </a:t>
            </a:r>
            <a:r>
              <a:rPr lang="en-US" sz="1600" dirty="0" err="1">
                <a:ea typeface="+mn-lt"/>
                <a:cs typeface="+mn-lt"/>
              </a:rPr>
              <a:t>centre</a:t>
            </a:r>
            <a:r>
              <a:rPr lang="en-US" sz="1600" dirty="0">
                <a:ea typeface="+mn-lt"/>
                <a:cs typeface="+mn-lt"/>
              </a:rPr>
              <a:t> in New Delhi in collaboration with CDC, establishing the Indian Epidemiological Intelligence System (</a:t>
            </a:r>
            <a:r>
              <a:rPr lang="en-US" sz="1600" b="1" dirty="0">
                <a:ea typeface="+mn-lt"/>
                <a:cs typeface="+mn-lt"/>
              </a:rPr>
              <a:t>EIS</a:t>
            </a:r>
            <a:r>
              <a:rPr lang="en-US" sz="1600" dirty="0">
                <a:ea typeface="+mn-lt"/>
                <a:cs typeface="+mn-lt"/>
              </a:rPr>
              <a:t>) program.</a:t>
            </a:r>
          </a:p>
          <a:p>
            <a:r>
              <a:rPr lang="en-US" sz="1600" dirty="0">
                <a:ea typeface="+mn-lt"/>
                <a:cs typeface="+mn-lt"/>
              </a:rPr>
              <a:t>NCDC has 14 technical </a:t>
            </a:r>
            <a:r>
              <a:rPr lang="en-US" sz="1600" dirty="0" err="1">
                <a:ea typeface="+mn-lt"/>
                <a:cs typeface="+mn-lt"/>
              </a:rPr>
              <a:t>centres</a:t>
            </a:r>
            <a:r>
              <a:rPr lang="en-US" sz="1600" dirty="0">
                <a:ea typeface="+mn-lt"/>
                <a:cs typeface="+mn-lt"/>
              </a:rPr>
              <a:t> / divisions.</a:t>
            </a:r>
            <a:endParaRPr lang="en-US" dirty="0"/>
          </a:p>
          <a:p>
            <a:endParaRPr lang="en-US" sz="1600" dirty="0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71AA8-2712-4053-AB45-67EA0365A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286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>
                <a:highlight>
                  <a:srgbClr val="FFFF00"/>
                </a:highlight>
                <a:cs typeface="Calibri"/>
              </a:rPr>
              <a:t>Integrated Disease Surveillance </a:t>
            </a:r>
            <a:r>
              <a:rPr lang="en-US" sz="1400" dirty="0" err="1">
                <a:highlight>
                  <a:srgbClr val="FFFF00"/>
                </a:highlight>
                <a:cs typeface="Calibri"/>
              </a:rPr>
              <a:t>Programme</a:t>
            </a:r>
            <a:r>
              <a:rPr lang="en-US" sz="1400" dirty="0">
                <a:highlight>
                  <a:srgbClr val="FFFF00"/>
                </a:highlight>
                <a:cs typeface="Calibri"/>
              </a:rPr>
              <a:t> (IDSP, 2004).</a:t>
            </a:r>
            <a:endParaRPr lang="en-US">
              <a:highlight>
                <a:srgbClr val="FFFF00"/>
              </a:highlight>
              <a:cs typeface="Calibri"/>
            </a:endParaRPr>
          </a:p>
          <a:p>
            <a:r>
              <a:rPr lang="en-US" sz="1400" dirty="0">
                <a:cs typeface="Calibri"/>
              </a:rPr>
              <a:t>Centre for AIDS &amp; Related Diseases (CARD).</a:t>
            </a:r>
          </a:p>
          <a:p>
            <a:r>
              <a:rPr lang="en-US" sz="1400" dirty="0">
                <a:highlight>
                  <a:srgbClr val="FFFF00"/>
                </a:highlight>
                <a:cs typeface="Calibri"/>
              </a:rPr>
              <a:t>Epidemiology Division.</a:t>
            </a:r>
          </a:p>
          <a:p>
            <a:r>
              <a:rPr lang="en-US" sz="1400" dirty="0">
                <a:cs typeface="Calibri"/>
              </a:rPr>
              <a:t>Division of Malariology &amp; Coordination (M&amp;C).</a:t>
            </a:r>
          </a:p>
          <a:p>
            <a:r>
              <a:rPr lang="en-US" sz="1400" dirty="0">
                <a:cs typeface="Calibri"/>
              </a:rPr>
              <a:t>Helminthology Division.</a:t>
            </a:r>
          </a:p>
          <a:p>
            <a:r>
              <a:rPr lang="en-US" sz="1400" dirty="0">
                <a:cs typeface="Calibri"/>
              </a:rPr>
              <a:t>Biochemistry &amp; Toxicology.</a:t>
            </a:r>
          </a:p>
          <a:p>
            <a:r>
              <a:rPr lang="en-US" sz="1400" dirty="0">
                <a:cs typeface="Calibri"/>
              </a:rPr>
              <a:t>Biotechnology Division.</a:t>
            </a:r>
          </a:p>
          <a:p>
            <a:r>
              <a:rPr lang="en-US" sz="1400" dirty="0">
                <a:cs typeface="Calibri"/>
              </a:rPr>
              <a:t>Microbiology Division.</a:t>
            </a:r>
          </a:p>
          <a:p>
            <a:r>
              <a:rPr lang="en-US" sz="1400" dirty="0">
                <a:cs typeface="Calibri"/>
              </a:rPr>
              <a:t>Medical Entomology &amp; Vector Management Division (CME&amp;VM).</a:t>
            </a:r>
            <a:endParaRPr lang="en-US">
              <a:cs typeface="Calibri"/>
            </a:endParaRPr>
          </a:p>
          <a:p>
            <a:r>
              <a:rPr lang="en-US" sz="1400" dirty="0">
                <a:cs typeface="Calibri"/>
              </a:rPr>
              <a:t>Zoonosis Division.</a:t>
            </a:r>
          </a:p>
          <a:p>
            <a:r>
              <a:rPr lang="en-US" sz="1400" dirty="0">
                <a:cs typeface="Calibri"/>
              </a:rPr>
              <a:t>Division of Parasitic Disease (DPD).</a:t>
            </a:r>
          </a:p>
          <a:p>
            <a:r>
              <a:rPr lang="en-US" sz="1400" dirty="0">
                <a:cs typeface="Calibri"/>
              </a:rPr>
              <a:t>Centre for Environment &amp; Occupational Health (CE&amp;OH).</a:t>
            </a:r>
            <a:endParaRPr lang="en-US">
              <a:cs typeface="Calibri"/>
            </a:endParaRPr>
          </a:p>
          <a:p>
            <a:r>
              <a:rPr lang="en-US" sz="1400" dirty="0">
                <a:cs typeface="Calibri"/>
              </a:rPr>
              <a:t>Centre for Non-Communicable Diseases (CNCD).</a:t>
            </a:r>
          </a:p>
          <a:p>
            <a:r>
              <a:rPr lang="en-US" sz="1400" dirty="0">
                <a:highlight>
                  <a:srgbClr val="FFFF00"/>
                </a:highlight>
                <a:cs typeface="Calibri"/>
              </a:rPr>
              <a:t>Statistical Monitoring &amp; Evaluation Centre (SM&amp;EC).</a:t>
            </a:r>
          </a:p>
          <a:p>
            <a:endParaRPr lang="en-US" sz="1400" dirty="0">
              <a:cs typeface="Calibri"/>
            </a:endParaRPr>
          </a:p>
          <a:p>
            <a:endParaRPr lang="en-US" sz="1400" dirty="0">
              <a:cs typeface="Calibri"/>
            </a:endParaRPr>
          </a:p>
        </p:txBody>
      </p:sp>
      <p:pic>
        <p:nvPicPr>
          <p:cNvPr id="5" name="Picture 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771AFE5F-0DE0-4209-ADB5-0C169E65F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116" y="45156"/>
            <a:ext cx="14573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4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75B4F-20D3-4F4C-B116-4A1AF0788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cs typeface="Calibri Light"/>
              </a:rPr>
              <a:t>NC for Emerging &amp; Zoonotic Infectious Diseases (NCEZID)</a:t>
            </a:r>
            <a:endParaRPr lang="en-US" sz="3200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D35EE-01D8-4D76-8E7F-8A61D652B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4218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cs typeface="Calibri"/>
              </a:rPr>
              <a:t>NCEZID is responsible for protecting people from </a:t>
            </a:r>
            <a:r>
              <a:rPr lang="en-US" sz="1600" b="1" dirty="0">
                <a:cs typeface="Calibri"/>
              </a:rPr>
              <a:t>domestic &amp; global health threats</a:t>
            </a:r>
            <a:r>
              <a:rPr lang="en-US" sz="1600" dirty="0">
                <a:cs typeface="Calibri"/>
              </a:rPr>
              <a:t>.</a:t>
            </a:r>
            <a:endParaRPr lang="en-US" dirty="0">
              <a:cs typeface="Calibri"/>
            </a:endParaRPr>
          </a:p>
          <a:p>
            <a:r>
              <a:rPr lang="en-US" sz="1400" dirty="0">
                <a:cs typeface="Calibri"/>
              </a:rPr>
              <a:t>Foodborne &amp; waterborne illnesses</a:t>
            </a:r>
          </a:p>
          <a:p>
            <a:r>
              <a:rPr lang="en-US" sz="1400" dirty="0">
                <a:cs typeface="Calibri"/>
              </a:rPr>
              <a:t>Infections that </a:t>
            </a:r>
            <a:r>
              <a:rPr lang="en-US" sz="1400" b="1" dirty="0">
                <a:cs typeface="Calibri"/>
              </a:rPr>
              <a:t>spread in hospitals</a:t>
            </a:r>
          </a:p>
          <a:p>
            <a:r>
              <a:rPr lang="en-US" sz="1400" dirty="0">
                <a:cs typeface="Calibri"/>
              </a:rPr>
              <a:t>Infections that are </a:t>
            </a:r>
            <a:r>
              <a:rPr lang="en-US" sz="1400" b="1" dirty="0">
                <a:cs typeface="Calibri"/>
              </a:rPr>
              <a:t>resistant to antibiotics</a:t>
            </a:r>
          </a:p>
          <a:p>
            <a:r>
              <a:rPr lang="en-US" sz="1400" dirty="0">
                <a:cs typeface="Calibri"/>
              </a:rPr>
              <a:t>Deadly diseases like Ebola &amp; Anthrax</a:t>
            </a:r>
          </a:p>
          <a:p>
            <a:r>
              <a:rPr lang="en-US" sz="1400" dirty="0">
                <a:cs typeface="Calibri"/>
              </a:rPr>
              <a:t>Illnesses that affect immigrants, migrants, refugees &amp; travelers.</a:t>
            </a:r>
          </a:p>
          <a:p>
            <a:r>
              <a:rPr lang="en-US" sz="1400" dirty="0">
                <a:cs typeface="Calibri"/>
              </a:rPr>
              <a:t>Diseases caused by contact with animals</a:t>
            </a:r>
          </a:p>
          <a:p>
            <a:r>
              <a:rPr lang="en-US" sz="1400" dirty="0">
                <a:cs typeface="Calibri"/>
              </a:rPr>
              <a:t>Diseases spread by mosquitos, ticks &amp; fleas.</a:t>
            </a:r>
          </a:p>
          <a:p>
            <a:endParaRPr lang="en-US" sz="1400" dirty="0">
              <a:cs typeface="Calibri"/>
            </a:endParaRPr>
          </a:p>
          <a:p>
            <a:r>
              <a:rPr lang="en-US" sz="1400" b="1" dirty="0">
                <a:cs typeface="Calibri"/>
              </a:rPr>
              <a:t>Emerging</a:t>
            </a:r>
            <a:r>
              <a:rPr lang="en-US" sz="1400" dirty="0">
                <a:cs typeface="Calibri"/>
              </a:rPr>
              <a:t>: completely new (Bourbon, MERS), new area (Chikungunya), reappearing (Dengue), antibiotic resistant (MRSA, C. difficile, drug resistant TB).</a:t>
            </a:r>
          </a:p>
          <a:p>
            <a:r>
              <a:rPr lang="en-US" sz="1400" b="1" dirty="0">
                <a:ea typeface="+mn-lt"/>
                <a:cs typeface="+mn-lt"/>
              </a:rPr>
              <a:t>Zoonotic</a:t>
            </a:r>
            <a:r>
              <a:rPr lang="en-US" sz="1400" dirty="0">
                <a:ea typeface="+mn-lt"/>
                <a:cs typeface="+mn-lt"/>
              </a:rPr>
              <a:t>: Lyme disease (ticks), Salmonella (poultry), Rabies.</a:t>
            </a:r>
          </a:p>
          <a:p>
            <a:endParaRPr lang="en-US" sz="1400" dirty="0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93D01-945C-4598-B882-507C6C874B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cs typeface="Calibri"/>
              </a:rPr>
              <a:t>It has </a:t>
            </a:r>
            <a:r>
              <a:rPr lang="en-US" sz="1600" b="1" dirty="0">
                <a:cs typeface="Calibri"/>
              </a:rPr>
              <a:t>7 divisions</a:t>
            </a:r>
            <a:r>
              <a:rPr lang="en-US" sz="1600" dirty="0">
                <a:cs typeface="Calibri"/>
              </a:rPr>
              <a:t> working in US &amp; worldwide. </a:t>
            </a:r>
            <a:endParaRPr lang="en-US" sz="1400" dirty="0">
              <a:cs typeface="Calibri"/>
            </a:endParaRPr>
          </a:p>
          <a:p>
            <a:r>
              <a:rPr lang="en-US" sz="1400" dirty="0">
                <a:cs typeface="Calibri"/>
              </a:rPr>
              <a:t>D of Foodborne, Waterborne &amp; Environmental Diseases.</a:t>
            </a:r>
          </a:p>
          <a:p>
            <a:r>
              <a:rPr lang="en-US" sz="1400" dirty="0">
                <a:cs typeface="Calibri"/>
              </a:rPr>
              <a:t>D of Global Migration &amp; Quarantine.</a:t>
            </a:r>
          </a:p>
          <a:p>
            <a:r>
              <a:rPr lang="en-US" sz="1400" dirty="0">
                <a:highlight>
                  <a:srgbClr val="FFFF00"/>
                </a:highlight>
                <a:cs typeface="Calibri"/>
              </a:rPr>
              <a:t>D of Healthcare Quality Promotion.</a:t>
            </a:r>
          </a:p>
          <a:p>
            <a:r>
              <a:rPr lang="en-US" sz="1400" dirty="0">
                <a:cs typeface="Calibri"/>
              </a:rPr>
              <a:t>D of High-Consequence Pathogens &amp; Pathology.</a:t>
            </a:r>
          </a:p>
          <a:p>
            <a:r>
              <a:rPr lang="en-US" sz="1400" dirty="0">
                <a:highlight>
                  <a:srgbClr val="FFFF00"/>
                </a:highlight>
                <a:cs typeface="Calibri"/>
              </a:rPr>
              <a:t>D of Preparedness &amp; Emerging Infections.</a:t>
            </a:r>
          </a:p>
          <a:p>
            <a:r>
              <a:rPr lang="en-US" sz="1400" dirty="0">
                <a:cs typeface="Calibri"/>
              </a:rPr>
              <a:t>D of Scientific Resources.</a:t>
            </a:r>
          </a:p>
          <a:p>
            <a:r>
              <a:rPr lang="en-US" sz="1400" dirty="0">
                <a:cs typeface="Calibri"/>
              </a:rPr>
              <a:t>D of Vector-Borne Diseases.</a:t>
            </a:r>
          </a:p>
        </p:txBody>
      </p:sp>
      <p:pic>
        <p:nvPicPr>
          <p:cNvPr id="6" name="Picture 6" descr="A picture containing indoor, table, looking, plate&#10;&#10;Description automatically generated">
            <a:extLst>
              <a:ext uri="{FF2B5EF4-FFF2-40B4-BE49-F238E27FC236}">
                <a16:creationId xmlns:a16="http://schemas.microsoft.com/office/drawing/2014/main" id="{78E947AE-4233-4E89-925D-10B94FEF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325" y="47978"/>
            <a:ext cx="1804459" cy="1766712"/>
          </a:xfrm>
          <a:prstGeom prst="rect">
            <a:avLst/>
          </a:prstGeom>
        </p:spPr>
      </p:pic>
      <p:pic>
        <p:nvPicPr>
          <p:cNvPr id="7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D1F2410-910B-467C-9592-231A0C0A1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956" y="4479177"/>
            <a:ext cx="5269088" cy="237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09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B9FEB-5FDA-4AE7-B5D2-89E4E7EFF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cs typeface="Calibri Light"/>
              </a:rPr>
              <a:t>Ministry of Health &amp; Family Welfare (MoHFW)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613B0-1856-47A9-AFE3-CBA94DA68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60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cs typeface="Calibri"/>
              </a:rPr>
              <a:t>Charged with </a:t>
            </a:r>
            <a:r>
              <a:rPr lang="en-US" sz="1600" b="1">
                <a:cs typeface="Calibri"/>
              </a:rPr>
              <a:t>health policy</a:t>
            </a:r>
            <a:r>
              <a:rPr lang="en-US" sz="1600">
                <a:cs typeface="Calibri"/>
              </a:rPr>
              <a:t> &amp; </a:t>
            </a:r>
            <a:r>
              <a:rPr lang="en-US" sz="1600" b="1">
                <a:cs typeface="Calibri"/>
              </a:rPr>
              <a:t>family planning</a:t>
            </a:r>
            <a:r>
              <a:rPr lang="en-US" sz="1600" dirty="0">
                <a:cs typeface="Calibri"/>
              </a:rPr>
              <a:t> (1976).</a:t>
            </a:r>
          </a:p>
          <a:p>
            <a:r>
              <a:rPr lang="en-US" sz="1600">
                <a:cs typeface="Calibri"/>
              </a:rPr>
              <a:t>It regularly publishes </a:t>
            </a:r>
            <a:r>
              <a:rPr lang="en-US" sz="1600" b="1">
                <a:cs typeface="Calibri"/>
              </a:rPr>
              <a:t>Indian Pharmacopoeia</a:t>
            </a:r>
            <a:r>
              <a:rPr lang="en-US" sz="1600">
                <a:cs typeface="Calibri"/>
              </a:rPr>
              <a:t> through IPC.</a:t>
            </a:r>
            <a:endParaRPr lang="en-US" sz="1600" dirty="0">
              <a:cs typeface="Calibri"/>
            </a:endParaRPr>
          </a:p>
          <a:p>
            <a:r>
              <a:rPr lang="en-US" sz="1600">
                <a:cs typeface="Calibri"/>
              </a:rPr>
              <a:t>MoHFW assisted by World Bank launched</a:t>
            </a:r>
            <a:r>
              <a:rPr lang="en-US" sz="1600" dirty="0">
                <a:cs typeface="Calibri"/>
              </a:rPr>
              <a:t> </a:t>
            </a:r>
            <a:r>
              <a:rPr lang="en-US" sz="1600" b="1">
                <a:cs typeface="Calibri"/>
              </a:rPr>
              <a:t>Integrated Disease Surveillance Programme</a:t>
            </a:r>
            <a:r>
              <a:rPr lang="en-US" sz="1600">
                <a:cs typeface="Calibri"/>
              </a:rPr>
              <a:t> (IDSP) to detect &amp; respond to outbreaks quickly.</a:t>
            </a:r>
            <a:endParaRPr lang="en-US" sz="1600" dirty="0">
              <a:cs typeface="Calibri"/>
            </a:endParaRPr>
          </a:p>
          <a:p>
            <a:r>
              <a:rPr lang="en-US" sz="1600">
                <a:cs typeface="Calibri"/>
              </a:rPr>
              <a:t>DoH has launched </a:t>
            </a:r>
            <a:r>
              <a:rPr lang="en-US" sz="1600" b="1">
                <a:cs typeface="Calibri"/>
              </a:rPr>
              <a:t>14 National Health Programmes</a:t>
            </a:r>
            <a:r>
              <a:rPr lang="en-US" sz="1600">
                <a:cs typeface="Calibri"/>
              </a:rPr>
              <a:t>.</a:t>
            </a:r>
            <a:endParaRPr lang="en-US" sz="1600" dirty="0">
              <a:cs typeface="Calibri"/>
            </a:endParaRPr>
          </a:p>
          <a:p>
            <a:r>
              <a:rPr lang="en-US" sz="1600">
                <a:cs typeface="Calibri"/>
              </a:rPr>
              <a:t>DoFW has </a:t>
            </a:r>
            <a:r>
              <a:rPr lang="en-US" sz="1600" b="1">
                <a:cs typeface="Calibri"/>
              </a:rPr>
              <a:t>18 Population Research Centres</a:t>
            </a:r>
            <a:r>
              <a:rPr lang="en-US" sz="1600">
                <a:cs typeface="Calibri"/>
              </a:rPr>
              <a:t> (PRCs).</a:t>
            </a:r>
            <a:endParaRPr lang="en-US" sz="1600" dirty="0">
              <a:cs typeface="Calibri"/>
            </a:endParaRPr>
          </a:p>
          <a:p>
            <a:endParaRPr lang="en-US" sz="1600" dirty="0">
              <a:cs typeface="Calibri"/>
            </a:endParaRPr>
          </a:p>
          <a:p>
            <a:r>
              <a:rPr lang="en-US" sz="1600" b="1">
                <a:cs typeface="Calibri"/>
              </a:rPr>
              <a:t>Department of Health Research</a:t>
            </a:r>
            <a:r>
              <a:rPr lang="en-US" sz="1600">
                <a:cs typeface="Calibri"/>
              </a:rPr>
              <a:t> (DHR, 2007).</a:t>
            </a:r>
            <a:endParaRPr lang="en-US" sz="1400" dirty="0">
              <a:cs typeface="Calibri"/>
            </a:endParaRPr>
          </a:p>
          <a:p>
            <a:r>
              <a:rPr lang="en-US" sz="1600" b="1">
                <a:cs typeface="Calibri"/>
              </a:rPr>
              <a:t>4 Bodies</a:t>
            </a:r>
            <a:r>
              <a:rPr lang="en-US" sz="1600">
                <a:cs typeface="Calibri"/>
              </a:rPr>
              <a:t> under </a:t>
            </a:r>
            <a:r>
              <a:rPr lang="en-US" sz="1600" b="1">
                <a:cs typeface="Calibri"/>
              </a:rPr>
              <a:t>Department of Family Welfare</a:t>
            </a:r>
            <a:r>
              <a:rPr lang="en-US" sz="1600">
                <a:cs typeface="Calibri"/>
              </a:rPr>
              <a:t>.</a:t>
            </a:r>
            <a:endParaRPr lang="en-US" sz="1600" dirty="0">
              <a:cs typeface="Calibri"/>
            </a:endParaRPr>
          </a:p>
          <a:p>
            <a:r>
              <a:rPr lang="en-US" sz="1400">
                <a:highlight>
                  <a:srgbClr val="FFFF00"/>
                </a:highlight>
                <a:ea typeface="+mn-lt"/>
                <a:cs typeface="+mn-lt"/>
              </a:rPr>
              <a:t>Indian Council of Medical Research (ICMR, 1911, New Delhi).</a:t>
            </a:r>
          </a:p>
          <a:p>
            <a:r>
              <a:rPr lang="en-US" sz="1400">
                <a:ea typeface="+mn-lt"/>
                <a:cs typeface="+mn-lt"/>
              </a:rPr>
              <a:t>Central Drug Research Institute (CDRI, 1951, Lucknow).</a:t>
            </a:r>
          </a:p>
          <a:p>
            <a:r>
              <a:rPr lang="en-US" sz="1400">
                <a:cs typeface="Calibri"/>
              </a:rPr>
              <a:t>II of Population Sciences (IIPS, 1956, Mumbai).</a:t>
            </a:r>
          </a:p>
          <a:p>
            <a:r>
              <a:rPr lang="en-US" sz="1400">
                <a:ea typeface="+mn-lt"/>
                <a:cs typeface="+mn-lt"/>
              </a:rPr>
              <a:t>NI of Health &amp; Family Welfare (NIHFW, Delhi).</a:t>
            </a:r>
          </a:p>
          <a:p>
            <a:endParaRPr lang="en-US" sz="1400" dirty="0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615B4-8CBF-4F90-BDD6-59839A0943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>
                <a:cs typeface="Calibri"/>
              </a:rPr>
              <a:t>12 bodies</a:t>
            </a:r>
            <a:r>
              <a:rPr lang="en-US" sz="1600">
                <a:cs typeface="Calibri"/>
              </a:rPr>
              <a:t> under </a:t>
            </a:r>
            <a:r>
              <a:rPr lang="en-US" sz="1600" b="1">
                <a:cs typeface="Calibri"/>
              </a:rPr>
              <a:t>Department of</a:t>
            </a:r>
            <a:r>
              <a:rPr lang="en-US" sz="1600" b="1" dirty="0">
                <a:cs typeface="Calibri"/>
              </a:rPr>
              <a:t> </a:t>
            </a:r>
            <a:r>
              <a:rPr lang="en-US" sz="1600" b="1">
                <a:cs typeface="Calibri"/>
              </a:rPr>
              <a:t>Health</a:t>
            </a:r>
            <a:r>
              <a:rPr lang="en-US" sz="1600">
                <a:cs typeface="Calibri"/>
              </a:rPr>
              <a:t>.</a:t>
            </a:r>
            <a:endParaRPr lang="en-US" sz="1600" dirty="0">
              <a:cs typeface="Calibri"/>
            </a:endParaRPr>
          </a:p>
          <a:p>
            <a:r>
              <a:rPr lang="en-US" sz="1400">
                <a:ea typeface="+mn-lt"/>
                <a:cs typeface="+mn-lt"/>
              </a:rPr>
              <a:t>AII of Hygiene &amp; Public Health (AIIH&amp;PH, 1932, Kolkata).</a:t>
            </a:r>
          </a:p>
          <a:p>
            <a:r>
              <a:rPr lang="en-US" sz="1400">
                <a:ea typeface="+mn-lt"/>
                <a:cs typeface="+mn-lt"/>
              </a:rPr>
              <a:t>Indian Nursing Council (1947).</a:t>
            </a:r>
          </a:p>
          <a:p>
            <a:r>
              <a:rPr lang="en-US" sz="1400">
                <a:ea typeface="+mn-lt"/>
                <a:cs typeface="+mn-lt"/>
              </a:rPr>
              <a:t>Dental Council of India (DCI, 1948).</a:t>
            </a:r>
          </a:p>
          <a:p>
            <a:r>
              <a:rPr lang="en-US" sz="1400">
                <a:ea typeface="+mn-lt"/>
                <a:cs typeface="+mn-lt"/>
              </a:rPr>
              <a:t>Pharmacy Council of India (PCI, 1948).</a:t>
            </a:r>
          </a:p>
          <a:p>
            <a:r>
              <a:rPr lang="en-US" sz="1400">
                <a:cs typeface="Calibri"/>
              </a:rPr>
              <a:t>National Medical Council (NMC, 2020)</a:t>
            </a:r>
            <a:r>
              <a:rPr lang="en-US" sz="1400" dirty="0">
                <a:cs typeface="Calibri"/>
              </a:rPr>
              <a:t>.</a:t>
            </a:r>
          </a:p>
          <a:p>
            <a:r>
              <a:rPr lang="en-US" sz="1400">
                <a:highlight>
                  <a:srgbClr val="FFFF00"/>
                </a:highlight>
                <a:ea typeface="+mn-lt"/>
                <a:cs typeface="+mn-lt"/>
              </a:rPr>
              <a:t>National Centre for Disease Control (NCDC, 1963).</a:t>
            </a:r>
            <a:endParaRPr lang="en-US" sz="1400">
              <a:ea typeface="+mn-lt"/>
              <a:cs typeface="+mn-lt"/>
            </a:endParaRPr>
          </a:p>
          <a:p>
            <a:r>
              <a:rPr lang="en-US" sz="1400">
                <a:cs typeface="Calibri"/>
              </a:rPr>
              <a:t>AII of Speech &amp; Hearing (AIISH, 1966, Mysore</a:t>
            </a:r>
            <a:r>
              <a:rPr lang="en-US" sz="1400" dirty="0">
                <a:cs typeface="Calibri"/>
              </a:rPr>
              <a:t>).</a:t>
            </a:r>
            <a:endParaRPr lang="en-US"/>
          </a:p>
          <a:p>
            <a:r>
              <a:rPr lang="en-US" sz="1400">
                <a:cs typeface="Calibri"/>
              </a:rPr>
              <a:t>AII of Physical Medicine &amp; Rehabilitation (AIIPMR, Mumbai).</a:t>
            </a:r>
            <a:endParaRPr lang="en-US" sz="1400" dirty="0">
              <a:cs typeface="Calibri"/>
            </a:endParaRPr>
          </a:p>
          <a:p>
            <a:r>
              <a:rPr lang="en-US" sz="1400">
                <a:cs typeface="Calibri"/>
              </a:rPr>
              <a:t>Hospital Services Consultancy Corporation (HSCC, 1983, Noida).</a:t>
            </a:r>
            <a:endParaRPr lang="en-US" sz="1400" dirty="0">
              <a:cs typeface="Calibri"/>
            </a:endParaRPr>
          </a:p>
          <a:p>
            <a:r>
              <a:rPr lang="en-US" sz="1400">
                <a:cs typeface="Calibri"/>
              </a:rPr>
              <a:t>Central Drugs Standard</a:t>
            </a:r>
            <a:r>
              <a:rPr lang="en-US" sz="1400" dirty="0">
                <a:cs typeface="Calibri"/>
              </a:rPr>
              <a:t> </a:t>
            </a:r>
            <a:r>
              <a:rPr lang="en-US" sz="1400">
                <a:cs typeface="Calibri"/>
              </a:rPr>
              <a:t>Control Organization (CDSCO).</a:t>
            </a:r>
            <a:endParaRPr lang="en-US" sz="1400" dirty="0">
              <a:cs typeface="Calibri"/>
            </a:endParaRPr>
          </a:p>
          <a:p>
            <a:r>
              <a:rPr lang="en-US" sz="1400">
                <a:cs typeface="Calibri"/>
              </a:rPr>
              <a:t>National </a:t>
            </a:r>
            <a:r>
              <a:rPr lang="en-US" sz="1400">
                <a:ea typeface="+mn-lt"/>
                <a:cs typeface="+mn-lt"/>
              </a:rPr>
              <a:t>AIDS Control Organisation (NACO, 1992).</a:t>
            </a:r>
          </a:p>
          <a:p>
            <a:r>
              <a:rPr lang="en-US" sz="1400">
                <a:ea typeface="+mn-lt"/>
                <a:cs typeface="+mn-lt"/>
              </a:rPr>
              <a:t>Food &amp; Safety Standards Authority of India (FSSAI, 2011, Delhi).</a:t>
            </a:r>
          </a:p>
          <a:p>
            <a:endParaRPr lang="en-US" sz="1400" dirty="0">
              <a:highlight>
                <a:srgbClr val="FFFF00"/>
              </a:highlight>
              <a:cs typeface="Calibri"/>
            </a:endParaRPr>
          </a:p>
        </p:txBody>
      </p:sp>
      <p:pic>
        <p:nvPicPr>
          <p:cNvPr id="5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10FEF631-DD87-465F-A868-3BDE1BF7E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982" y="45155"/>
            <a:ext cx="1041147" cy="177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20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WHO Headquarters</vt:lpstr>
      <vt:lpstr>US Dept. Of Health &amp; Human Services (HHS)</vt:lpstr>
      <vt:lpstr>National Institutes of Health (NIH)</vt:lpstr>
      <vt:lpstr>NI of Allergy &amp; Infectious Diseases (NIAID)</vt:lpstr>
      <vt:lpstr>Centers for Disease Control &amp; Prevention (CDC)</vt:lpstr>
      <vt:lpstr>Bio Safety Level (BSL)</vt:lpstr>
      <vt:lpstr>National Centre for Disease Control (NCDC)</vt:lpstr>
      <vt:lpstr>NC for Emerging &amp; Zoonotic Infectious Diseases (NCEZID)</vt:lpstr>
      <vt:lpstr>Ministry of Health &amp; Family Welfare (MoHFW)</vt:lpstr>
      <vt:lpstr>Indian Council of Medical Research (ICMR)</vt:lpstr>
      <vt:lpstr>All India Institute of Medical Sciences (AIIMS)</vt:lpstr>
      <vt:lpstr>Health Professionals</vt:lpstr>
      <vt:lpstr>Evidence based medicine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3703</cp:revision>
  <dcterms:created xsi:type="dcterms:W3CDTF">2020-11-05T06:49:49Z</dcterms:created>
  <dcterms:modified xsi:type="dcterms:W3CDTF">2020-11-13T22:44:40Z</dcterms:modified>
</cp:coreProperties>
</file>